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1525332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105121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2966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3135540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7904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1676719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2086074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2981037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288707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16CB579-4643-4E54-874B-554994BAAD5E}" type="datetimeFigureOut">
              <a:rPr lang="es-CO" smtClean="0"/>
              <a:t>29/10/2021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103122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16CB579-4643-4E54-874B-554994BAAD5E}"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425018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16CB579-4643-4E54-874B-554994BAAD5E}" type="datetimeFigureOut">
              <a:rPr lang="es-CO" smtClean="0"/>
              <a:t>29/10/2021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1141890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16CB579-4643-4E54-874B-554994BAAD5E}" type="datetimeFigureOut">
              <a:rPr lang="es-CO" smtClean="0"/>
              <a:t>29/10/2021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335783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CB579-4643-4E54-874B-554994BAAD5E}" type="datetimeFigureOut">
              <a:rPr lang="es-CO" smtClean="0"/>
              <a:t>29/10/2021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211353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16CB579-4643-4E54-874B-554994BAAD5E}"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287373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16CB579-4643-4E54-874B-554994BAAD5E}" type="datetimeFigureOut">
              <a:rPr lang="es-CO" smtClean="0"/>
              <a:t>29/10/2021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9FC9306-DD6A-4F5F-B680-17B5F2D6A082}" type="slidenum">
              <a:rPr lang="es-CO" smtClean="0"/>
              <a:t>‹Nº›</a:t>
            </a:fld>
            <a:endParaRPr lang="es-CO"/>
          </a:p>
        </p:txBody>
      </p:sp>
    </p:spTree>
    <p:extLst>
      <p:ext uri="{BB962C8B-B14F-4D97-AF65-F5344CB8AC3E}">
        <p14:creationId xmlns:p14="http://schemas.microsoft.com/office/powerpoint/2010/main" val="369742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6CB579-4643-4E54-874B-554994BAAD5E}" type="datetimeFigureOut">
              <a:rPr lang="es-CO" smtClean="0"/>
              <a:t>29/10/2021</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FC9306-DD6A-4F5F-B680-17B5F2D6A082}" type="slidenum">
              <a:rPr lang="es-CO" smtClean="0"/>
              <a:t>‹Nº›</a:t>
            </a:fld>
            <a:endParaRPr lang="es-CO"/>
          </a:p>
        </p:txBody>
      </p:sp>
    </p:spTree>
    <p:extLst>
      <p:ext uri="{BB962C8B-B14F-4D97-AF65-F5344CB8AC3E}">
        <p14:creationId xmlns:p14="http://schemas.microsoft.com/office/powerpoint/2010/main" val="541506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D363CF-0817-469F-9EBE-F856B3A9E601}"/>
              </a:ext>
            </a:extLst>
          </p:cNvPr>
          <p:cNvSpPr>
            <a:spLocks noGrp="1"/>
          </p:cNvSpPr>
          <p:nvPr>
            <p:ph type="ctrTitle"/>
          </p:nvPr>
        </p:nvSpPr>
        <p:spPr>
          <a:xfrm>
            <a:off x="1507067" y="887117"/>
            <a:ext cx="7766936" cy="1646302"/>
          </a:xfrm>
        </p:spPr>
        <p:txBody>
          <a:bodyPr/>
          <a:lstStyle/>
          <a:p>
            <a:r>
              <a:rPr lang="es-ES" dirty="0">
                <a:latin typeface="Algerian" panose="04020705040A02060702" pitchFamily="82" charset="0"/>
              </a:rPr>
              <a:t>DOSIMETRIA PERSONAL</a:t>
            </a:r>
            <a:endParaRPr lang="es-CO" dirty="0">
              <a:latin typeface="Algerian" panose="04020705040A02060702" pitchFamily="82" charset="0"/>
            </a:endParaRPr>
          </a:p>
        </p:txBody>
      </p:sp>
      <p:sp>
        <p:nvSpPr>
          <p:cNvPr id="3" name="Subtítulo 2">
            <a:extLst>
              <a:ext uri="{FF2B5EF4-FFF2-40B4-BE49-F238E27FC236}">
                <a16:creationId xmlns:a16="http://schemas.microsoft.com/office/drawing/2014/main" id="{767B718E-89A9-4A44-9FC8-0F4C56682D6E}"/>
              </a:ext>
            </a:extLst>
          </p:cNvPr>
          <p:cNvSpPr>
            <a:spLocks noGrp="1"/>
          </p:cNvSpPr>
          <p:nvPr>
            <p:ph type="subTitle" idx="1"/>
          </p:nvPr>
        </p:nvSpPr>
        <p:spPr/>
        <p:txBody>
          <a:bodyPr/>
          <a:lstStyle/>
          <a:p>
            <a:r>
              <a:rPr lang="es-ES" dirty="0"/>
              <a:t>MILTON LISCANO</a:t>
            </a:r>
            <a:endParaRPr lang="es-CO" dirty="0"/>
          </a:p>
        </p:txBody>
      </p:sp>
      <p:pic>
        <p:nvPicPr>
          <p:cNvPr id="5" name="Imagen 4">
            <a:extLst>
              <a:ext uri="{FF2B5EF4-FFF2-40B4-BE49-F238E27FC236}">
                <a16:creationId xmlns:a16="http://schemas.microsoft.com/office/drawing/2014/main" id="{C0B3D39A-2012-4A9C-9E2A-0C8CB12FB5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4903" y="3852151"/>
            <a:ext cx="2457793" cy="1295581"/>
          </a:xfrm>
          <a:prstGeom prst="rect">
            <a:avLst/>
          </a:prstGeom>
        </p:spPr>
      </p:pic>
    </p:spTree>
    <p:extLst>
      <p:ext uri="{BB962C8B-B14F-4D97-AF65-F5344CB8AC3E}">
        <p14:creationId xmlns:p14="http://schemas.microsoft.com/office/powerpoint/2010/main" val="383622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D37B1C-6885-4C78-BD54-6CCA355405C5}"/>
              </a:ext>
            </a:extLst>
          </p:cNvPr>
          <p:cNvSpPr>
            <a:spLocks noGrp="1"/>
          </p:cNvSpPr>
          <p:nvPr>
            <p:ph type="title"/>
          </p:nvPr>
        </p:nvSpPr>
        <p:spPr>
          <a:xfrm>
            <a:off x="3461193" y="636589"/>
            <a:ext cx="3028950" cy="1320800"/>
          </a:xfrm>
        </p:spPr>
        <p:txBody>
          <a:bodyPr/>
          <a:lstStyle/>
          <a:p>
            <a:r>
              <a:rPr lang="es-ES" dirty="0">
                <a:latin typeface="Algerian" panose="04020705040A02060702" pitchFamily="82" charset="0"/>
              </a:rPr>
              <a:t>DOSIMETRIA</a:t>
            </a:r>
            <a:endParaRPr lang="es-CO" dirty="0">
              <a:latin typeface="Algerian" panose="04020705040A02060702" pitchFamily="82" charset="0"/>
            </a:endParaRPr>
          </a:p>
        </p:txBody>
      </p:sp>
      <p:sp>
        <p:nvSpPr>
          <p:cNvPr id="3" name="Marcador de contenido 2">
            <a:extLst>
              <a:ext uri="{FF2B5EF4-FFF2-40B4-BE49-F238E27FC236}">
                <a16:creationId xmlns:a16="http://schemas.microsoft.com/office/drawing/2014/main" id="{326B7CF2-1AC4-419D-8AA5-B2C4232F7434}"/>
              </a:ext>
            </a:extLst>
          </p:cNvPr>
          <p:cNvSpPr>
            <a:spLocks noGrp="1"/>
          </p:cNvSpPr>
          <p:nvPr>
            <p:ph idx="1"/>
          </p:nvPr>
        </p:nvSpPr>
        <p:spPr>
          <a:xfrm>
            <a:off x="410461" y="1754189"/>
            <a:ext cx="7755466" cy="3880773"/>
          </a:xfrm>
        </p:spPr>
        <p:txBody>
          <a:bodyPr/>
          <a:lstStyle/>
          <a:p>
            <a:pPr algn="just"/>
            <a:r>
              <a:rPr lang="es-ES" dirty="0"/>
              <a:t>El dosímetro personal es un detector de radiaciones de tipo ionizantes, tales como las provenientes de los equipos de radiodiagnóstico o fuentes radiactivas, cuyo principal objetivo es integrar las dosis de radiación recibidas por el personal ocupacionalmente expuesto a dicho agente de riesgo, durante un determinado periodo.  Los resultados provenientes del análisis de los dosímetros personales permiten evaluar cuantitativamente el grado de exposición ocupacional del personal que se desempeña en los distintos servicios. Esta información, es fundamental a la hora de determinar si las dosis de radiación recibidas por el personal, están o no, dentro de los límites establecidos como razonablemente seguros en la legislación vigente</a:t>
            </a:r>
            <a:endParaRPr lang="es-CO" dirty="0"/>
          </a:p>
        </p:txBody>
      </p:sp>
      <p:pic>
        <p:nvPicPr>
          <p:cNvPr id="1026" name="Picture 2" descr="Dosímetro de radiación electromagnética PCE-EMF 823">
            <a:extLst>
              <a:ext uri="{FF2B5EF4-FFF2-40B4-BE49-F238E27FC236}">
                <a16:creationId xmlns:a16="http://schemas.microsoft.com/office/drawing/2014/main" id="{F05C41E1-5D34-4724-AB34-5ABF56EA0B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5927" y="1754189"/>
            <a:ext cx="3028950" cy="3549929"/>
          </a:xfrm>
          <a:prstGeom prst="rect">
            <a:avLst/>
          </a:prstGeom>
          <a:ln>
            <a:noFill/>
          </a:ln>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03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2601A43-98BB-4F7C-88CE-9F532F7E460A}"/>
              </a:ext>
            </a:extLst>
          </p:cNvPr>
          <p:cNvSpPr>
            <a:spLocks noGrp="1"/>
          </p:cNvSpPr>
          <p:nvPr>
            <p:ph idx="1"/>
          </p:nvPr>
        </p:nvSpPr>
        <p:spPr>
          <a:xfrm>
            <a:off x="409575" y="586119"/>
            <a:ext cx="8596668" cy="5685762"/>
          </a:xfrm>
        </p:spPr>
        <p:txBody>
          <a:bodyPr>
            <a:normAutofit fontScale="85000" lnSpcReduction="10000"/>
          </a:bodyPr>
          <a:lstStyle/>
          <a:p>
            <a:r>
              <a:rPr lang="es-ES" dirty="0"/>
              <a:t>Este detector resulta ser muy eficiente, siempre y cuando se tengan en cuenta las siguientes recomendaciones:</a:t>
            </a:r>
          </a:p>
          <a:p>
            <a:r>
              <a:rPr lang="es-ES" dirty="0"/>
              <a:t>a)    El dosímetro es de uso exclusivamente personal.</a:t>
            </a:r>
          </a:p>
          <a:p>
            <a:r>
              <a:rPr lang="es-ES" dirty="0"/>
              <a:t>b)    Debe ser portado por el trabajador durante toda la jornada laboral.</a:t>
            </a:r>
          </a:p>
          <a:p>
            <a:r>
              <a:rPr lang="es-ES" dirty="0"/>
              <a:t>c)    Se debe ubicar en la zona más representativa del cuerpo, teniendo en cuenta el tipo de exposición ocupacional (se recomienda ubicarlo en el área toráxica).</a:t>
            </a:r>
          </a:p>
          <a:p>
            <a:r>
              <a:rPr lang="es-ES" dirty="0"/>
              <a:t>d)    Su uso debe ser exclusivamente en el lugar solicitado, no debe transportarse a otro lugar de trabajo.</a:t>
            </a:r>
          </a:p>
          <a:p>
            <a:r>
              <a:rPr lang="es-ES" dirty="0"/>
              <a:t>e)    Si se utiliza delantal plomado, el dosímetro debe ubicarse bajo dicho elemento de protección, ya que lo que interesa evaluar es la dosis efectivamente recibida por la persona.</a:t>
            </a:r>
          </a:p>
          <a:p>
            <a:r>
              <a:rPr lang="es-ES" dirty="0"/>
              <a:t>f)      La película dosimétrica (film) es, además, sensible a la luz, la humedad y al calor excesivo, por lo que debe evitarse el contacto o la exposición con dichos agentes.</a:t>
            </a:r>
          </a:p>
          <a:p>
            <a:r>
              <a:rPr lang="es-ES" dirty="0"/>
              <a:t>g)    El dosímetro de referencia, en caso de existir,</a:t>
            </a:r>
            <a:r>
              <a:rPr lang="es-ES" i="1" dirty="0"/>
              <a:t> </a:t>
            </a:r>
            <a:r>
              <a:rPr lang="es-ES" dirty="0"/>
              <a:t>debe ubicarse en un lugar donde no esté expuesto a fuentes de radiación artificiales. Nunca debe mantenerse dentro de la sala de rayos X, junto a fuente radiactiva o instalación radiactiva.</a:t>
            </a:r>
          </a:p>
          <a:p>
            <a:r>
              <a:rPr lang="es-ES" dirty="0"/>
              <a:t>h)    Es recomendable que al término de la jornada laboral, todos los dosímetros utilizados por el personal, queden en un lugar no expuestos a equipos radiactivo. Puede ser junto al de referencia en caso de existir.</a:t>
            </a:r>
          </a:p>
          <a:p>
            <a:r>
              <a:rPr lang="es-ES" dirty="0"/>
              <a:t>i)      Se debe utilizar un dosímetro por cada lugar de trabajo, es decir, el dosímetro personal proporcionado por el empleador, no debe utilizarse fuera de la Institución.</a:t>
            </a:r>
          </a:p>
          <a:p>
            <a:endParaRPr lang="es-CO" dirty="0"/>
          </a:p>
        </p:txBody>
      </p:sp>
      <p:pic>
        <p:nvPicPr>
          <p:cNvPr id="2050" name="Picture 2" descr="Base de Recomendaciones del Sistema Universal en DDHH sobre Venezuela,  2013-2017 - Examen ONU Venezuela">
            <a:extLst>
              <a:ext uri="{FF2B5EF4-FFF2-40B4-BE49-F238E27FC236}">
                <a16:creationId xmlns:a16="http://schemas.microsoft.com/office/drawing/2014/main" id="{DE65DB72-8095-4440-9328-4E022FEFB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1175" y="2085975"/>
            <a:ext cx="2381250" cy="268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100599"/>
      </p:ext>
    </p:extLst>
  </p:cSld>
  <p:clrMapOvr>
    <a:masterClrMapping/>
  </p:clrMapOvr>
</p:sld>
</file>

<file path=ppt/theme/theme1.xml><?xml version="1.0" encoding="utf-8"?>
<a:theme xmlns:a="http://schemas.openxmlformats.org/drawingml/2006/main" name="Faceta">
  <a:themeElements>
    <a:clrScheme name="Naranja roj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402</Words>
  <Application>Microsoft Office PowerPoint</Application>
  <PresentationFormat>Panorámica</PresentationFormat>
  <Paragraphs>14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Algerian</vt:lpstr>
      <vt:lpstr>Arial</vt:lpstr>
      <vt:lpstr>Trebuchet MS</vt:lpstr>
      <vt:lpstr>Wingdings 3</vt:lpstr>
      <vt:lpstr>Faceta</vt:lpstr>
      <vt:lpstr>DOSIMETRIA PERSONAL</vt:lpstr>
      <vt:lpstr>DOSIMETRIA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DOSIMETRIA PERSONAL</dc:title>
  <dc:creator>Usuario</dc:creator>
  <cp:lastModifiedBy>Usuario</cp:lastModifiedBy>
  <cp:revision>1</cp:revision>
  <dcterms:created xsi:type="dcterms:W3CDTF">2021-10-29T17:31:37Z</dcterms:created>
  <dcterms:modified xsi:type="dcterms:W3CDTF">2021-10-29T18:22:46Z</dcterms:modified>
</cp:coreProperties>
</file>