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89" d="100"/>
          <a:sy n="89" d="100"/>
        </p:scale>
        <p:origin x="3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32330CB-731E-46F4-BAD6-8CF2D7FD9F18}" type="datetimeFigureOut">
              <a:rPr lang="es-CO" smtClean="0"/>
              <a:t>2/04/2025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3446368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2330CB-731E-46F4-BAD6-8CF2D7FD9F18}" type="datetimeFigureOut">
              <a:rPr lang="es-CO" smtClean="0"/>
              <a:t>2/04/2025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909161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2330CB-731E-46F4-BAD6-8CF2D7FD9F18}" type="datetimeFigureOut">
              <a:rPr lang="es-CO" smtClean="0"/>
              <a:t>2/04/2025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30237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2330CB-731E-46F4-BAD6-8CF2D7FD9F18}" type="datetimeFigureOut">
              <a:rPr lang="es-CO" smtClean="0"/>
              <a:t>2/04/2025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3824894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2330CB-731E-46F4-BAD6-8CF2D7FD9F18}" type="datetimeFigureOut">
              <a:rPr lang="es-CO" smtClean="0"/>
              <a:t>2/04/2025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45038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2330CB-731E-46F4-BAD6-8CF2D7FD9F18}" type="datetimeFigureOut">
              <a:rPr lang="es-CO" smtClean="0"/>
              <a:t>2/04/2025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24676081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32330CB-731E-46F4-BAD6-8CF2D7FD9F18}" type="datetimeFigureOut">
              <a:rPr lang="es-CO" smtClean="0"/>
              <a:t>2/04/2025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19351611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32330CB-731E-46F4-BAD6-8CF2D7FD9F18}" type="datetimeFigureOut">
              <a:rPr lang="es-CO" smtClean="0"/>
              <a:t>2/04/2025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1404411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32330CB-731E-46F4-BAD6-8CF2D7FD9F18}" type="datetimeFigureOut">
              <a:rPr lang="es-CO" smtClean="0"/>
              <a:t>2/04/2025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58628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2330CB-731E-46F4-BAD6-8CF2D7FD9F18}" type="datetimeFigureOut">
              <a:rPr lang="es-CO" smtClean="0"/>
              <a:t>2/04/2025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102062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32330CB-731E-46F4-BAD6-8CF2D7FD9F18}" type="datetimeFigureOut">
              <a:rPr lang="es-CO" smtClean="0"/>
              <a:t>2/04/2025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290513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32330CB-731E-46F4-BAD6-8CF2D7FD9F18}" type="datetimeFigureOut">
              <a:rPr lang="es-CO" smtClean="0"/>
              <a:t>2/04/2025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3003756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32330CB-731E-46F4-BAD6-8CF2D7FD9F18}" type="datetimeFigureOut">
              <a:rPr lang="es-CO" smtClean="0"/>
              <a:t>2/04/2025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4205809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2330CB-731E-46F4-BAD6-8CF2D7FD9F18}" type="datetimeFigureOut">
              <a:rPr lang="es-CO" smtClean="0"/>
              <a:t>2/04/2025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303814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32330CB-731E-46F4-BAD6-8CF2D7FD9F18}" type="datetimeFigureOut">
              <a:rPr lang="es-CO" smtClean="0"/>
              <a:t>2/04/2025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1223488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32330CB-731E-46F4-BAD6-8CF2D7FD9F18}" type="datetimeFigureOut">
              <a:rPr lang="es-CO" smtClean="0"/>
              <a:t>2/04/2025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2345346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32330CB-731E-46F4-BAD6-8CF2D7FD9F18}" type="datetimeFigureOut">
              <a:rPr lang="es-CO" smtClean="0"/>
              <a:t>2/04/2025</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F255EAF-5652-4A71-B61F-6C8D8F0575A4}" type="slidenum">
              <a:rPr lang="es-CO" smtClean="0"/>
              <a:t>‹Nº›</a:t>
            </a:fld>
            <a:endParaRPr lang="es-CO"/>
          </a:p>
        </p:txBody>
      </p:sp>
    </p:spTree>
    <p:extLst>
      <p:ext uri="{BB962C8B-B14F-4D97-AF65-F5344CB8AC3E}">
        <p14:creationId xmlns:p14="http://schemas.microsoft.com/office/powerpoint/2010/main" val="1193360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93D4D4-C4EE-467C-AD61-CFDB505970BC}"/>
              </a:ext>
            </a:extLst>
          </p:cNvPr>
          <p:cNvSpPr>
            <a:spLocks noGrp="1"/>
          </p:cNvSpPr>
          <p:nvPr>
            <p:ph type="ctrTitle"/>
          </p:nvPr>
        </p:nvSpPr>
        <p:spPr/>
        <p:txBody>
          <a:bodyPr/>
          <a:lstStyle/>
          <a:p>
            <a:pPr algn="ctr"/>
            <a:r>
              <a:rPr lang="es-ES" dirty="0">
                <a:latin typeface="Algerian" panose="04020705040A02060702" pitchFamily="82" charset="0"/>
              </a:rPr>
              <a:t>NORMAS Y RESOLUCIONES VIGENTES</a:t>
            </a:r>
            <a:endParaRPr lang="es-CO" dirty="0">
              <a:latin typeface="Algerian" panose="04020705040A02060702" pitchFamily="82" charset="0"/>
            </a:endParaRPr>
          </a:p>
        </p:txBody>
      </p:sp>
      <p:sp>
        <p:nvSpPr>
          <p:cNvPr id="3" name="Subtítulo 2">
            <a:extLst>
              <a:ext uri="{FF2B5EF4-FFF2-40B4-BE49-F238E27FC236}">
                <a16:creationId xmlns:a16="http://schemas.microsoft.com/office/drawing/2014/main" id="{38F3054C-635D-46C5-8CB6-308BBAC2B5B3}"/>
              </a:ext>
            </a:extLst>
          </p:cNvPr>
          <p:cNvSpPr>
            <a:spLocks noGrp="1"/>
          </p:cNvSpPr>
          <p:nvPr>
            <p:ph type="subTitle" idx="1"/>
          </p:nvPr>
        </p:nvSpPr>
        <p:spPr>
          <a:xfrm>
            <a:off x="1507067" y="4876333"/>
            <a:ext cx="7766936" cy="1096899"/>
          </a:xfrm>
        </p:spPr>
        <p:txBody>
          <a:bodyPr/>
          <a:lstStyle/>
          <a:p>
            <a:r>
              <a:rPr lang="es-ES" dirty="0"/>
              <a:t>MILTON LISCANO</a:t>
            </a:r>
            <a:endParaRPr lang="es-CO" dirty="0"/>
          </a:p>
        </p:txBody>
      </p:sp>
      <p:pic>
        <p:nvPicPr>
          <p:cNvPr id="5" name="Imagen 4">
            <a:extLst>
              <a:ext uri="{FF2B5EF4-FFF2-40B4-BE49-F238E27FC236}">
                <a16:creationId xmlns:a16="http://schemas.microsoft.com/office/drawing/2014/main" id="{E4BEF2C6-658D-41B9-8F5B-C9BCD60CE5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0603" y="4559209"/>
            <a:ext cx="2457793" cy="1295581"/>
          </a:xfrm>
          <a:prstGeom prst="rect">
            <a:avLst/>
          </a:prstGeom>
        </p:spPr>
      </p:pic>
    </p:spTree>
    <p:extLst>
      <p:ext uri="{BB962C8B-B14F-4D97-AF65-F5344CB8AC3E}">
        <p14:creationId xmlns:p14="http://schemas.microsoft.com/office/powerpoint/2010/main" val="3685003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3CBD8E5-8A0A-954C-19B7-18821AC3362D}"/>
              </a:ext>
            </a:extLst>
          </p:cNvPr>
          <p:cNvSpPr>
            <a:spLocks noGrp="1"/>
          </p:cNvSpPr>
          <p:nvPr>
            <p:ph idx="1"/>
          </p:nvPr>
        </p:nvSpPr>
        <p:spPr>
          <a:xfrm>
            <a:off x="591273" y="622245"/>
            <a:ext cx="8596668" cy="5294461"/>
          </a:xfrm>
        </p:spPr>
        <p:txBody>
          <a:bodyPr>
            <a:normAutofit lnSpcReduction="10000"/>
          </a:bodyPr>
          <a:lstStyle/>
          <a:p>
            <a:r>
              <a:rPr lang="es-ES" sz="2400" dirty="0">
                <a:latin typeface="Bahnschrift Condensed" panose="020B0502040204020203" pitchFamily="34" charset="0"/>
              </a:rPr>
              <a:t>En </a:t>
            </a:r>
            <a:r>
              <a:rPr lang="es-ES" sz="2400" b="1" dirty="0">
                <a:latin typeface="Bahnschrift Condensed" panose="020B0502040204020203" pitchFamily="34" charset="0"/>
              </a:rPr>
              <a:t>Colombia</a:t>
            </a:r>
            <a:r>
              <a:rPr lang="es-ES" sz="2400" dirty="0">
                <a:latin typeface="Bahnschrift Condensed" panose="020B0502040204020203" pitchFamily="34" charset="0"/>
              </a:rPr>
              <a:t>, las </a:t>
            </a:r>
            <a:r>
              <a:rPr lang="es-ES" sz="2400" b="1" dirty="0">
                <a:latin typeface="Bahnschrift Condensed" panose="020B0502040204020203" pitchFamily="34" charset="0"/>
              </a:rPr>
              <a:t>normas y resoluciones vigentes en el ámbito de la salud</a:t>
            </a:r>
            <a:r>
              <a:rPr lang="es-ES" sz="2400" dirty="0">
                <a:latin typeface="Bahnschrift Condensed" panose="020B0502040204020203" pitchFamily="34" charset="0"/>
              </a:rPr>
              <a:t> son un conjunto de regulaciones, leyes y decretos emitidos por el gobierno y las entidades competentes con el objetivo de garantizar el bienestar de la población, la calidad de los servicios de salud y la seguridad tanto de los pacientes como del personal de salud. Estas normas son esenciales para el funcionamiento del sistema de salud, cubriendo desde la atención básica hasta los estándares de bioseguridad, ética profesional, y control de enfermedades.</a:t>
            </a:r>
          </a:p>
          <a:p>
            <a:r>
              <a:rPr lang="es-ES" sz="2400" dirty="0">
                <a:latin typeface="Bahnschrift Condensed" panose="020B0502040204020203" pitchFamily="34" charset="0"/>
              </a:rPr>
              <a:t>En </a:t>
            </a:r>
            <a:r>
              <a:rPr lang="es-ES" sz="2400" b="1" dirty="0">
                <a:latin typeface="Bahnschrift Condensed" panose="020B0502040204020203" pitchFamily="34" charset="0"/>
              </a:rPr>
              <a:t>Colombia</a:t>
            </a:r>
            <a:r>
              <a:rPr lang="es-ES" sz="2400" dirty="0">
                <a:latin typeface="Bahnschrift Condensed" panose="020B0502040204020203" pitchFamily="34" charset="0"/>
              </a:rPr>
              <a:t>, las </a:t>
            </a:r>
            <a:r>
              <a:rPr lang="es-ES" sz="2400" b="1" dirty="0">
                <a:latin typeface="Bahnschrift Condensed" panose="020B0502040204020203" pitchFamily="34" charset="0"/>
              </a:rPr>
              <a:t>normas y resoluciones vigentes en salud</a:t>
            </a:r>
            <a:r>
              <a:rPr lang="es-ES" sz="2400" dirty="0">
                <a:latin typeface="Bahnschrift Condensed" panose="020B0502040204020203" pitchFamily="34" charset="0"/>
              </a:rPr>
              <a:t> son fundamentales para regular y garantizar la calidad, la accesibilidad y la seguridad en los servicios de salud. Estas regulaciones abarcan desde la infraestructura y el funcionamiento de las instituciones de salud hasta la protección radiológica, la bioseguridad, el consentimiento informado, y las condiciones laborales del personal de salud. Son instrumentos clave para asegurar que los servicios de salud se brinden de manera adecuada, eficiente y con un enfoque en el bienestar de la población</a:t>
            </a:r>
            <a:endParaRPr lang="es-CO" sz="2400" dirty="0">
              <a:latin typeface="Bahnschrift Condensed" panose="020B0502040204020203" pitchFamily="34" charset="0"/>
            </a:endParaRPr>
          </a:p>
        </p:txBody>
      </p:sp>
    </p:spTree>
    <p:extLst>
      <p:ext uri="{BB962C8B-B14F-4D97-AF65-F5344CB8AC3E}">
        <p14:creationId xmlns:p14="http://schemas.microsoft.com/office/powerpoint/2010/main" val="1767062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FCBF625C-C077-A527-42F5-4A5B30121662}"/>
              </a:ext>
            </a:extLst>
          </p:cNvPr>
          <p:cNvSpPr>
            <a:spLocks noGrp="1"/>
          </p:cNvSpPr>
          <p:nvPr>
            <p:ph type="body" idx="1"/>
          </p:nvPr>
        </p:nvSpPr>
        <p:spPr>
          <a:xfrm>
            <a:off x="675744" y="528507"/>
            <a:ext cx="4185623" cy="576262"/>
          </a:xfrm>
        </p:spPr>
        <p:txBody>
          <a:bodyPr/>
          <a:lstStyle/>
          <a:p>
            <a:r>
              <a:rPr lang="es-ES" sz="1800" dirty="0">
                <a:solidFill>
                  <a:schemeClr val="accent1">
                    <a:lumMod val="60000"/>
                    <a:lumOff val="40000"/>
                  </a:schemeClr>
                </a:solidFill>
                <a:latin typeface="Algerian" panose="04020705040A02060702" pitchFamily="82" charset="0"/>
              </a:rPr>
              <a:t>Ley 100 de 1993 (Sistema General de Seguridad Social en Salud)</a:t>
            </a:r>
            <a:endParaRPr lang="es-CO" sz="1800" dirty="0">
              <a:solidFill>
                <a:schemeClr val="accent1">
                  <a:lumMod val="60000"/>
                  <a:lumOff val="40000"/>
                </a:schemeClr>
              </a:solidFill>
              <a:latin typeface="Algerian" panose="04020705040A02060702" pitchFamily="82" charset="0"/>
            </a:endParaRPr>
          </a:p>
        </p:txBody>
      </p:sp>
      <p:sp>
        <p:nvSpPr>
          <p:cNvPr id="5" name="Marcador de texto 4">
            <a:extLst>
              <a:ext uri="{FF2B5EF4-FFF2-40B4-BE49-F238E27FC236}">
                <a16:creationId xmlns:a16="http://schemas.microsoft.com/office/drawing/2014/main" id="{6CE8C7D1-1B8D-DAA0-89FA-F19D9D2478E9}"/>
              </a:ext>
            </a:extLst>
          </p:cNvPr>
          <p:cNvSpPr>
            <a:spLocks noGrp="1"/>
          </p:cNvSpPr>
          <p:nvPr>
            <p:ph type="body" sz="quarter" idx="3"/>
          </p:nvPr>
        </p:nvSpPr>
        <p:spPr>
          <a:xfrm>
            <a:off x="5088383" y="528507"/>
            <a:ext cx="4185618" cy="576262"/>
          </a:xfrm>
        </p:spPr>
        <p:txBody>
          <a:bodyPr/>
          <a:lstStyle/>
          <a:p>
            <a:r>
              <a:rPr lang="es-ES" sz="2000" dirty="0">
                <a:solidFill>
                  <a:schemeClr val="accent1">
                    <a:lumMod val="60000"/>
                    <a:lumOff val="40000"/>
                  </a:schemeClr>
                </a:solidFill>
                <a:latin typeface="Algerian" panose="04020705040A02060702" pitchFamily="82" charset="0"/>
              </a:rPr>
              <a:t>Ley 1751 de 2015 (Ley Estatutaria de Salud)</a:t>
            </a:r>
            <a:endParaRPr lang="es-CO" sz="2000" dirty="0">
              <a:solidFill>
                <a:schemeClr val="accent1">
                  <a:lumMod val="60000"/>
                  <a:lumOff val="40000"/>
                </a:schemeClr>
              </a:solidFill>
              <a:latin typeface="Algerian" panose="04020705040A02060702" pitchFamily="82" charset="0"/>
            </a:endParaRPr>
          </a:p>
        </p:txBody>
      </p:sp>
      <p:sp>
        <p:nvSpPr>
          <p:cNvPr id="7" name="Rectangle 1">
            <a:extLst>
              <a:ext uri="{FF2B5EF4-FFF2-40B4-BE49-F238E27FC236}">
                <a16:creationId xmlns:a16="http://schemas.microsoft.com/office/drawing/2014/main" id="{8FF87BA6-66D1-B6A7-8275-FD0F1797DD99}"/>
              </a:ext>
            </a:extLst>
          </p:cNvPr>
          <p:cNvSpPr>
            <a:spLocks noGrp="1" noChangeArrowheads="1"/>
          </p:cNvSpPr>
          <p:nvPr>
            <p:ph sz="half" idx="2"/>
          </p:nvPr>
        </p:nvSpPr>
        <p:spPr bwMode="auto">
          <a:xfrm>
            <a:off x="676275" y="1382743"/>
            <a:ext cx="418465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b="0" i="0" u="none" strike="noStrike" cap="none" normalizeH="0" baseline="0" dirty="0">
                <a:ln>
                  <a:noFill/>
                </a:ln>
                <a:solidFill>
                  <a:schemeClr val="tx1"/>
                </a:solidFill>
                <a:effectLst/>
                <a:latin typeface="Bahnschrift Condensed" panose="020B0502040204020203" pitchFamily="34" charset="0"/>
              </a:rPr>
              <a:t>Esta es la ley fundacional del </a:t>
            </a:r>
            <a:r>
              <a:rPr kumimoji="0" lang="es-CO" altLang="es-CO" b="1" i="0" u="none" strike="noStrike" cap="none" normalizeH="0" baseline="0" dirty="0">
                <a:ln>
                  <a:noFill/>
                </a:ln>
                <a:solidFill>
                  <a:schemeClr val="tx1"/>
                </a:solidFill>
                <a:effectLst/>
                <a:latin typeface="Bahnschrift Condensed" panose="020B0502040204020203" pitchFamily="34" charset="0"/>
              </a:rPr>
              <a:t>Sistema General de Seguridad Social en Salud (SGSSS)</a:t>
            </a:r>
            <a:r>
              <a:rPr kumimoji="0" lang="es-CO" altLang="es-CO" b="0" i="0" u="none" strike="noStrike" cap="none" normalizeH="0" baseline="0" dirty="0">
                <a:ln>
                  <a:noFill/>
                </a:ln>
                <a:solidFill>
                  <a:schemeClr val="tx1"/>
                </a:solidFill>
                <a:effectLst/>
                <a:latin typeface="Bahnschrift Condensed" panose="020B0502040204020203" pitchFamily="34" charset="0"/>
              </a:rPr>
              <a:t> en Colombia. Establece los principios, estructuras y funciones del sistema de salud, incluyendo el acceso universal a la salud, la equidad, la solidaridad y la eficiencia.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b="1" i="0" u="none" strike="noStrike" cap="none" normalizeH="0" baseline="0" dirty="0">
                <a:ln>
                  <a:noFill/>
                </a:ln>
                <a:solidFill>
                  <a:schemeClr val="tx1"/>
                </a:solidFill>
                <a:effectLst/>
                <a:latin typeface="Bahnschrift Condensed" panose="020B0502040204020203" pitchFamily="34" charset="0"/>
              </a:rPr>
              <a:t>Contenido clave:</a:t>
            </a:r>
            <a:endParaRPr kumimoji="0" lang="es-CO" altLang="es-CO" b="0" i="0" u="none" strike="noStrike" cap="none" normalizeH="0" baseline="0" dirty="0">
              <a:ln>
                <a:noFill/>
              </a:ln>
              <a:solidFill>
                <a:schemeClr val="tx1"/>
              </a:solidFill>
              <a:effectLst/>
              <a:latin typeface="Bahnschrift Condensed"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b="0" i="0" u="none" strike="noStrike" cap="none" normalizeH="0" baseline="0" dirty="0">
                <a:ln>
                  <a:noFill/>
                </a:ln>
                <a:solidFill>
                  <a:schemeClr val="tx1"/>
                </a:solidFill>
                <a:effectLst/>
                <a:latin typeface="Bahnschrift Condensed" panose="020B0502040204020203" pitchFamily="34" charset="0"/>
              </a:rPr>
              <a:t>Define las entidades encargadas de la administración del sistema (como el Ministerio de Salud y Protección Social, EPS, IPS, etc.).</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b="0" i="0" u="none" strike="noStrike" cap="none" normalizeH="0" baseline="0" dirty="0">
                <a:ln>
                  <a:noFill/>
                </a:ln>
                <a:solidFill>
                  <a:schemeClr val="tx1"/>
                </a:solidFill>
                <a:effectLst/>
                <a:latin typeface="Bahnschrift Condensed" panose="020B0502040204020203" pitchFamily="34" charset="0"/>
              </a:rPr>
              <a:t>Regula el financiamiento del sistema de salud, estableciendo las modalidades de aseguramiento (régimen contributivo y subsidiado).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b="0" i="0" u="none" strike="noStrike" cap="none" normalizeH="0" baseline="0" dirty="0">
                <a:ln>
                  <a:noFill/>
                </a:ln>
                <a:solidFill>
                  <a:schemeClr val="tx1"/>
                </a:solidFill>
                <a:effectLst/>
                <a:latin typeface="Bahnschrift Condensed" panose="020B0502040204020203" pitchFamily="34" charset="0"/>
              </a:rPr>
              <a:t>Asegura la prestación de los servicios de salud a través de un sistema de aseguramiento y prestación pública y privada.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O" altLang="es-CO" b="0" i="0" u="none" strike="noStrike" cap="none" normalizeH="0" baseline="0" dirty="0">
              <a:ln>
                <a:noFill/>
              </a:ln>
              <a:solidFill>
                <a:schemeClr val="tx1"/>
              </a:solidFill>
              <a:effectLst/>
              <a:latin typeface="Bahnschrift Condensed" panose="020B0502040204020203" pitchFamily="34" charset="0"/>
            </a:endParaRPr>
          </a:p>
        </p:txBody>
      </p:sp>
      <p:sp>
        <p:nvSpPr>
          <p:cNvPr id="8" name="Rectangle 2">
            <a:extLst>
              <a:ext uri="{FF2B5EF4-FFF2-40B4-BE49-F238E27FC236}">
                <a16:creationId xmlns:a16="http://schemas.microsoft.com/office/drawing/2014/main" id="{63F2DEDD-9BF7-FDD0-2B60-0BE93584C2B7}"/>
              </a:ext>
            </a:extLst>
          </p:cNvPr>
          <p:cNvSpPr>
            <a:spLocks noGrp="1" noChangeArrowheads="1"/>
          </p:cNvSpPr>
          <p:nvPr>
            <p:ph sz="quarter" idx="4"/>
          </p:nvPr>
        </p:nvSpPr>
        <p:spPr bwMode="auto">
          <a:xfrm>
            <a:off x="5087938" y="1290409"/>
            <a:ext cx="4201028"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Esta ley garantiza el derecho fundamental a la salud en Colombia. Establece la salud como un derecho fundamental autónomo y lo define como un derecho universal, que debe ser protegido y promovido por el Estado.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1" i="0" u="none" strike="noStrike" cap="none" normalizeH="0" baseline="0" dirty="0">
                <a:ln>
                  <a:noFill/>
                </a:ln>
                <a:solidFill>
                  <a:schemeClr val="tx1"/>
                </a:solidFill>
                <a:effectLst/>
                <a:latin typeface="Bahnschrift Condensed" panose="020B0502040204020203" pitchFamily="34" charset="0"/>
              </a:rPr>
              <a:t>Contenido clave:</a:t>
            </a:r>
            <a:endParaRPr kumimoji="0" lang="es-CO" altLang="es-CO" sz="2000" b="0" i="0" u="none" strike="noStrike" cap="none" normalizeH="0" baseline="0" dirty="0">
              <a:ln>
                <a:noFill/>
              </a:ln>
              <a:solidFill>
                <a:schemeClr val="tx1"/>
              </a:solidFill>
              <a:effectLst/>
              <a:latin typeface="Bahnschrift Condensed"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Regula el acceso universal a los servicios de salud.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Define el concepto de </a:t>
            </a:r>
            <a:r>
              <a:rPr kumimoji="0" lang="es-CO" altLang="es-CO" sz="2000" b="1" i="0" u="none" strike="noStrike" cap="none" normalizeH="0" baseline="0" dirty="0">
                <a:ln>
                  <a:noFill/>
                </a:ln>
                <a:solidFill>
                  <a:schemeClr val="tx1"/>
                </a:solidFill>
                <a:effectLst/>
                <a:latin typeface="Bahnschrift Condensed" panose="020B0502040204020203" pitchFamily="34" charset="0"/>
              </a:rPr>
              <a:t>atención integral en salud</a:t>
            </a:r>
            <a:r>
              <a:rPr kumimoji="0" lang="es-CO" altLang="es-CO" sz="2000" b="0" i="0" u="none" strike="noStrike" cap="none" normalizeH="0" baseline="0" dirty="0">
                <a:ln>
                  <a:noFill/>
                </a:ln>
                <a:solidFill>
                  <a:schemeClr val="tx1"/>
                </a:solidFill>
                <a:effectLst/>
                <a:latin typeface="Bahnschrift Condensed" panose="020B0502040204020203" pitchFamily="34" charset="0"/>
              </a:rPr>
              <a:t> y establece las responsabilidades del Estado, los individuos y las instituciones en el acceso a la salud.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Introduce la </a:t>
            </a:r>
            <a:r>
              <a:rPr kumimoji="0" lang="es-CO" altLang="es-CO" sz="2000" b="1" i="0" u="none" strike="noStrike" cap="none" normalizeH="0" baseline="0" dirty="0">
                <a:ln>
                  <a:noFill/>
                </a:ln>
                <a:solidFill>
                  <a:schemeClr val="tx1"/>
                </a:solidFill>
                <a:effectLst/>
                <a:latin typeface="Bahnschrift Condensed" panose="020B0502040204020203" pitchFamily="34" charset="0"/>
              </a:rPr>
              <a:t>gestión de riesgos</a:t>
            </a:r>
            <a:r>
              <a:rPr kumimoji="0" lang="es-CO" altLang="es-CO" sz="2000" b="0" i="0" u="none" strike="noStrike" cap="none" normalizeH="0" baseline="0" dirty="0">
                <a:ln>
                  <a:noFill/>
                </a:ln>
                <a:solidFill>
                  <a:schemeClr val="tx1"/>
                </a:solidFill>
                <a:effectLst/>
                <a:latin typeface="Bahnschrift Condensed" panose="020B0502040204020203" pitchFamily="34" charset="0"/>
              </a:rPr>
              <a:t> y los servicios de salud como una obligación estatal.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O" altLang="es-CO" sz="2000" b="0" i="0" u="none" strike="noStrike" cap="none" normalizeH="0" baseline="0" dirty="0">
              <a:ln>
                <a:noFill/>
              </a:ln>
              <a:solidFill>
                <a:schemeClr val="tx1"/>
              </a:solidFill>
              <a:effectLst/>
              <a:latin typeface="Bahnschrift Condensed" panose="020B0502040204020203" pitchFamily="34" charset="0"/>
            </a:endParaRPr>
          </a:p>
        </p:txBody>
      </p:sp>
    </p:spTree>
    <p:extLst>
      <p:ext uri="{BB962C8B-B14F-4D97-AF65-F5344CB8AC3E}">
        <p14:creationId xmlns:p14="http://schemas.microsoft.com/office/powerpoint/2010/main" val="245570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FCBF625C-C077-A527-42F5-4A5B30121662}"/>
              </a:ext>
            </a:extLst>
          </p:cNvPr>
          <p:cNvSpPr>
            <a:spLocks noGrp="1"/>
          </p:cNvSpPr>
          <p:nvPr>
            <p:ph type="body" idx="1"/>
          </p:nvPr>
        </p:nvSpPr>
        <p:spPr>
          <a:xfrm>
            <a:off x="675744" y="528507"/>
            <a:ext cx="4185623" cy="576262"/>
          </a:xfrm>
        </p:spPr>
        <p:txBody>
          <a:bodyPr/>
          <a:lstStyle/>
          <a:p>
            <a:r>
              <a:rPr lang="es-ES" sz="1400" dirty="0">
                <a:solidFill>
                  <a:schemeClr val="accent1">
                    <a:lumMod val="60000"/>
                    <a:lumOff val="40000"/>
                  </a:schemeClr>
                </a:solidFill>
                <a:latin typeface="Algerian" panose="04020705040A02060702" pitchFamily="82" charset="0"/>
              </a:rPr>
              <a:t>Resolución 3100 de 2019 (Normas para la Organización y Funcionamiento de los Establecimientos de Salud)</a:t>
            </a:r>
            <a:endParaRPr lang="es-CO" sz="1400" dirty="0">
              <a:solidFill>
                <a:schemeClr val="accent1">
                  <a:lumMod val="60000"/>
                  <a:lumOff val="40000"/>
                </a:schemeClr>
              </a:solidFill>
              <a:latin typeface="Algerian" panose="04020705040A02060702" pitchFamily="82" charset="0"/>
            </a:endParaRPr>
          </a:p>
        </p:txBody>
      </p:sp>
      <p:sp>
        <p:nvSpPr>
          <p:cNvPr id="5" name="Marcador de texto 4">
            <a:extLst>
              <a:ext uri="{FF2B5EF4-FFF2-40B4-BE49-F238E27FC236}">
                <a16:creationId xmlns:a16="http://schemas.microsoft.com/office/drawing/2014/main" id="{6CE8C7D1-1B8D-DAA0-89FA-F19D9D2478E9}"/>
              </a:ext>
            </a:extLst>
          </p:cNvPr>
          <p:cNvSpPr>
            <a:spLocks noGrp="1"/>
          </p:cNvSpPr>
          <p:nvPr>
            <p:ph type="body" sz="quarter" idx="3"/>
          </p:nvPr>
        </p:nvSpPr>
        <p:spPr>
          <a:xfrm>
            <a:off x="5088383" y="528507"/>
            <a:ext cx="4185618" cy="576262"/>
          </a:xfrm>
        </p:spPr>
        <p:txBody>
          <a:bodyPr/>
          <a:lstStyle/>
          <a:p>
            <a:r>
              <a:rPr lang="es-ES" sz="1600" dirty="0">
                <a:solidFill>
                  <a:schemeClr val="accent1">
                    <a:lumMod val="60000"/>
                    <a:lumOff val="40000"/>
                  </a:schemeClr>
                </a:solidFill>
                <a:latin typeface="Algerian" panose="04020705040A02060702" pitchFamily="82" charset="0"/>
              </a:rPr>
              <a:t>Resolución 2003 de 2014 (Sistema Obligatorio de Garantía de Calidad en Salud - SOGCS)</a:t>
            </a:r>
            <a:endParaRPr lang="es-CO" sz="1600" dirty="0">
              <a:solidFill>
                <a:schemeClr val="accent1">
                  <a:lumMod val="60000"/>
                  <a:lumOff val="40000"/>
                </a:schemeClr>
              </a:solidFill>
              <a:latin typeface="Algerian" panose="04020705040A02060702" pitchFamily="82" charset="0"/>
            </a:endParaRPr>
          </a:p>
        </p:txBody>
      </p:sp>
      <p:sp>
        <p:nvSpPr>
          <p:cNvPr id="2" name="Rectangle 1">
            <a:extLst>
              <a:ext uri="{FF2B5EF4-FFF2-40B4-BE49-F238E27FC236}">
                <a16:creationId xmlns:a16="http://schemas.microsoft.com/office/drawing/2014/main" id="{248E4592-0425-B36D-7B97-DAE1CC84EF05}"/>
              </a:ext>
            </a:extLst>
          </p:cNvPr>
          <p:cNvSpPr>
            <a:spLocks noGrp="1" noChangeArrowheads="1"/>
          </p:cNvSpPr>
          <p:nvPr>
            <p:ph sz="half" idx="2"/>
          </p:nvPr>
        </p:nvSpPr>
        <p:spPr bwMode="auto">
          <a:xfrm>
            <a:off x="676275" y="1136521"/>
            <a:ext cx="423026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Esta resolución establece los requisitos mínimos para el funcionamiento de los </a:t>
            </a:r>
            <a:r>
              <a:rPr kumimoji="0" lang="es-CO" altLang="es-CO" sz="2000" b="1" i="0" u="none" strike="noStrike" cap="none" normalizeH="0" baseline="0" dirty="0">
                <a:ln>
                  <a:noFill/>
                </a:ln>
                <a:solidFill>
                  <a:schemeClr val="tx1"/>
                </a:solidFill>
                <a:effectLst/>
                <a:latin typeface="Bahnschrift Condensed" panose="020B0502040204020203" pitchFamily="34" charset="0"/>
              </a:rPr>
              <a:t>establecimientos de salud</a:t>
            </a:r>
            <a:r>
              <a:rPr kumimoji="0" lang="es-CO" altLang="es-CO" sz="2000" b="0" i="0" u="none" strike="noStrike" cap="none" normalizeH="0" baseline="0" dirty="0">
                <a:ln>
                  <a:noFill/>
                </a:ln>
                <a:solidFill>
                  <a:schemeClr val="tx1"/>
                </a:solidFill>
                <a:effectLst/>
                <a:latin typeface="Bahnschrift Condensed" panose="020B0502040204020203" pitchFamily="34" charset="0"/>
              </a:rPr>
              <a:t> en Colombia, tanto públicos como privados.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1" i="0" u="none" strike="noStrike" cap="none" normalizeH="0" baseline="0" dirty="0">
                <a:ln>
                  <a:noFill/>
                </a:ln>
                <a:solidFill>
                  <a:schemeClr val="tx1"/>
                </a:solidFill>
                <a:effectLst/>
                <a:latin typeface="Bahnschrift Condensed" panose="020B0502040204020203" pitchFamily="34" charset="0"/>
              </a:rPr>
              <a:t>Contenido clave:</a:t>
            </a:r>
            <a:endParaRPr kumimoji="0" lang="es-CO" altLang="es-CO" sz="2000" b="0" i="0" u="none" strike="noStrike" cap="none" normalizeH="0" baseline="0" dirty="0">
              <a:ln>
                <a:noFill/>
              </a:ln>
              <a:solidFill>
                <a:schemeClr val="tx1"/>
              </a:solidFill>
              <a:effectLst/>
              <a:latin typeface="Bahnschrift Condensed"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Regula la clasificación y habilitación de los establecimientos de salud (hospitales, clínicas, consultorios, etc.).</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Establece los requisitos de infraestructura, equipos, personal y servicios necesarios para que las instituciones de salud sean habilitadas para operar.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Define las condiciones mínimas de seguridad, accesibilidad y calidad en la prestación de los servicios de salud.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O" altLang="es-CO" sz="2000" b="0" i="0" u="none" strike="noStrike" cap="none" normalizeH="0" baseline="0" dirty="0">
              <a:ln>
                <a:noFill/>
              </a:ln>
              <a:solidFill>
                <a:schemeClr val="tx1"/>
              </a:solidFill>
              <a:effectLst/>
              <a:latin typeface="Bahnschrift Condensed" panose="020B0502040204020203" pitchFamily="34" charset="0"/>
            </a:endParaRPr>
          </a:p>
        </p:txBody>
      </p:sp>
      <p:sp>
        <p:nvSpPr>
          <p:cNvPr id="7" name="Rectangle 2">
            <a:extLst>
              <a:ext uri="{FF2B5EF4-FFF2-40B4-BE49-F238E27FC236}">
                <a16:creationId xmlns:a16="http://schemas.microsoft.com/office/drawing/2014/main" id="{857942B1-EBD1-F6EC-7F74-0EF7955F96B0}"/>
              </a:ext>
            </a:extLst>
          </p:cNvPr>
          <p:cNvSpPr>
            <a:spLocks noGrp="1" noChangeArrowheads="1"/>
          </p:cNvSpPr>
          <p:nvPr>
            <p:ph sz="quarter" idx="4"/>
          </p:nvPr>
        </p:nvSpPr>
        <p:spPr bwMode="auto">
          <a:xfrm>
            <a:off x="5087938" y="1521241"/>
            <a:ext cx="4234482"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b="0" i="0" u="none" strike="noStrike" cap="none" normalizeH="0" baseline="0" dirty="0">
                <a:ln>
                  <a:noFill/>
                </a:ln>
                <a:solidFill>
                  <a:schemeClr val="tx1"/>
                </a:solidFill>
                <a:effectLst/>
                <a:latin typeface="Bahnschrift Condensed" panose="020B0502040204020203" pitchFamily="34" charset="0"/>
              </a:rPr>
              <a:t>Establece los lineamientos para la implementación del </a:t>
            </a:r>
            <a:r>
              <a:rPr kumimoji="0" lang="es-CO" altLang="es-CO" b="1" i="0" u="none" strike="noStrike" cap="none" normalizeH="0" baseline="0" dirty="0">
                <a:ln>
                  <a:noFill/>
                </a:ln>
                <a:solidFill>
                  <a:schemeClr val="tx1"/>
                </a:solidFill>
                <a:effectLst/>
                <a:latin typeface="Bahnschrift Condensed" panose="020B0502040204020203" pitchFamily="34" charset="0"/>
              </a:rPr>
              <a:t>Sistema Obligatorio de Garantía de Calidad en Salud (SOGCS)</a:t>
            </a:r>
            <a:r>
              <a:rPr kumimoji="0" lang="es-CO" altLang="es-CO" b="0" i="0" u="none" strike="noStrike" cap="none" normalizeH="0" baseline="0" dirty="0">
                <a:ln>
                  <a:noFill/>
                </a:ln>
                <a:solidFill>
                  <a:schemeClr val="tx1"/>
                </a:solidFill>
                <a:effectLst/>
                <a:latin typeface="Bahnschrift Condensed" panose="020B0502040204020203" pitchFamily="34" charset="0"/>
              </a:rPr>
              <a:t> en las instituciones prestadoras de servicios de salud en Colombia.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b="1" i="0" u="none" strike="noStrike" cap="none" normalizeH="0" baseline="0" dirty="0">
                <a:ln>
                  <a:noFill/>
                </a:ln>
                <a:solidFill>
                  <a:schemeClr val="tx1"/>
                </a:solidFill>
                <a:effectLst/>
                <a:latin typeface="Bahnschrift Condensed" panose="020B0502040204020203" pitchFamily="34" charset="0"/>
              </a:rPr>
              <a:t>Contenido clave:</a:t>
            </a:r>
            <a:endParaRPr kumimoji="0" lang="es-CO" altLang="es-CO" b="0" i="0" u="none" strike="noStrike" cap="none" normalizeH="0" baseline="0" dirty="0">
              <a:ln>
                <a:noFill/>
              </a:ln>
              <a:solidFill>
                <a:schemeClr val="tx1"/>
              </a:solidFill>
              <a:effectLst/>
              <a:latin typeface="Bahnschrift Condensed"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b="0" i="0" u="none" strike="noStrike" cap="none" normalizeH="0" baseline="0" dirty="0">
                <a:ln>
                  <a:noFill/>
                </a:ln>
                <a:solidFill>
                  <a:schemeClr val="tx1"/>
                </a:solidFill>
                <a:effectLst/>
                <a:latin typeface="Bahnschrift Condensed" panose="020B0502040204020203" pitchFamily="34" charset="0"/>
              </a:rPr>
              <a:t>Regula el proceso de autoevaluación y auditoría interna de las instituciones de salud para garantizar la calidad en la atención.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b="0" i="0" u="none" strike="noStrike" cap="none" normalizeH="0" baseline="0" dirty="0">
                <a:ln>
                  <a:noFill/>
                </a:ln>
                <a:solidFill>
                  <a:schemeClr val="tx1"/>
                </a:solidFill>
                <a:effectLst/>
                <a:latin typeface="Bahnschrift Condensed" panose="020B0502040204020203" pitchFamily="34" charset="0"/>
              </a:rPr>
              <a:t>Define las condiciones y los procedimientos para la evaluación externa de la calidad, así como las sanciones para las instituciones que no cumplan con los estándares establecidos.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b="0" i="0" u="none" strike="noStrike" cap="none" normalizeH="0" baseline="0" dirty="0">
                <a:ln>
                  <a:noFill/>
                </a:ln>
                <a:solidFill>
                  <a:schemeClr val="tx1"/>
                </a:solidFill>
                <a:effectLst/>
                <a:latin typeface="Bahnschrift Condensed" panose="020B0502040204020203" pitchFamily="34" charset="0"/>
              </a:rPr>
              <a:t>Establece la certificación de calidad y las normas para la acreditación en salud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O" altLang="es-CO" b="0" i="0" u="none" strike="noStrike" cap="none" normalizeH="0" baseline="0" dirty="0">
              <a:ln>
                <a:noFill/>
              </a:ln>
              <a:solidFill>
                <a:schemeClr val="tx1"/>
              </a:solidFill>
              <a:effectLst/>
              <a:latin typeface="Bahnschrift Condensed" panose="020B0502040204020203" pitchFamily="34" charset="0"/>
            </a:endParaRPr>
          </a:p>
        </p:txBody>
      </p:sp>
    </p:spTree>
    <p:extLst>
      <p:ext uri="{BB962C8B-B14F-4D97-AF65-F5344CB8AC3E}">
        <p14:creationId xmlns:p14="http://schemas.microsoft.com/office/powerpoint/2010/main" val="2183744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FCBF625C-C077-A527-42F5-4A5B30121662}"/>
              </a:ext>
            </a:extLst>
          </p:cNvPr>
          <p:cNvSpPr>
            <a:spLocks noGrp="1"/>
          </p:cNvSpPr>
          <p:nvPr>
            <p:ph type="body" idx="1"/>
          </p:nvPr>
        </p:nvSpPr>
        <p:spPr>
          <a:xfrm>
            <a:off x="675744" y="528507"/>
            <a:ext cx="4185623" cy="576262"/>
          </a:xfrm>
        </p:spPr>
        <p:txBody>
          <a:bodyPr/>
          <a:lstStyle/>
          <a:p>
            <a:r>
              <a:rPr lang="es-ES" sz="1600" dirty="0">
                <a:solidFill>
                  <a:schemeClr val="accent1">
                    <a:lumMod val="60000"/>
                    <a:lumOff val="40000"/>
                  </a:schemeClr>
                </a:solidFill>
                <a:latin typeface="Algerian" panose="04020705040A02060702" pitchFamily="82" charset="0"/>
              </a:rPr>
              <a:t>Resolución 4445 de 2013 (Normas para la Protección Radiológica en Salud)</a:t>
            </a:r>
            <a:endParaRPr lang="es-CO" sz="1600" dirty="0">
              <a:solidFill>
                <a:schemeClr val="accent1">
                  <a:lumMod val="60000"/>
                  <a:lumOff val="40000"/>
                </a:schemeClr>
              </a:solidFill>
              <a:latin typeface="Algerian" panose="04020705040A02060702" pitchFamily="82" charset="0"/>
            </a:endParaRPr>
          </a:p>
        </p:txBody>
      </p:sp>
      <p:sp>
        <p:nvSpPr>
          <p:cNvPr id="5" name="Marcador de texto 4">
            <a:extLst>
              <a:ext uri="{FF2B5EF4-FFF2-40B4-BE49-F238E27FC236}">
                <a16:creationId xmlns:a16="http://schemas.microsoft.com/office/drawing/2014/main" id="{6CE8C7D1-1B8D-DAA0-89FA-F19D9D2478E9}"/>
              </a:ext>
            </a:extLst>
          </p:cNvPr>
          <p:cNvSpPr>
            <a:spLocks noGrp="1"/>
          </p:cNvSpPr>
          <p:nvPr>
            <p:ph type="body" sz="quarter" idx="3"/>
          </p:nvPr>
        </p:nvSpPr>
        <p:spPr>
          <a:xfrm>
            <a:off x="5088383" y="528507"/>
            <a:ext cx="4185618" cy="576262"/>
          </a:xfrm>
        </p:spPr>
        <p:txBody>
          <a:bodyPr/>
          <a:lstStyle/>
          <a:p>
            <a:r>
              <a:rPr lang="es-ES" sz="1800" dirty="0">
                <a:solidFill>
                  <a:schemeClr val="accent1">
                    <a:lumMod val="60000"/>
                    <a:lumOff val="40000"/>
                  </a:schemeClr>
                </a:solidFill>
                <a:latin typeface="Algerian" panose="04020705040A02060702" pitchFamily="82" charset="0"/>
              </a:rPr>
              <a:t>Decreto 780 de 2016 (Compilación de Normas del Sector Salud)</a:t>
            </a:r>
            <a:endParaRPr lang="es-CO" sz="1800" dirty="0">
              <a:solidFill>
                <a:schemeClr val="accent1">
                  <a:lumMod val="60000"/>
                  <a:lumOff val="40000"/>
                </a:schemeClr>
              </a:solidFill>
              <a:latin typeface="Algerian" panose="04020705040A02060702" pitchFamily="82" charset="0"/>
            </a:endParaRPr>
          </a:p>
        </p:txBody>
      </p:sp>
      <p:sp>
        <p:nvSpPr>
          <p:cNvPr id="2" name="Rectangle 1">
            <a:extLst>
              <a:ext uri="{FF2B5EF4-FFF2-40B4-BE49-F238E27FC236}">
                <a16:creationId xmlns:a16="http://schemas.microsoft.com/office/drawing/2014/main" id="{7CF7CB46-BD65-ABC2-F262-298AF10A0939}"/>
              </a:ext>
            </a:extLst>
          </p:cNvPr>
          <p:cNvSpPr>
            <a:spLocks noGrp="1" noChangeArrowheads="1"/>
          </p:cNvSpPr>
          <p:nvPr>
            <p:ph sz="half" idx="2"/>
          </p:nvPr>
        </p:nvSpPr>
        <p:spPr bwMode="auto">
          <a:xfrm>
            <a:off x="676274" y="1290410"/>
            <a:ext cx="4185657"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Esta resolución regula el uso de </a:t>
            </a:r>
            <a:r>
              <a:rPr kumimoji="0" lang="es-CO" altLang="es-CO" sz="2000" b="1" i="0" u="none" strike="noStrike" cap="none" normalizeH="0" baseline="0" dirty="0">
                <a:ln>
                  <a:noFill/>
                </a:ln>
                <a:solidFill>
                  <a:schemeClr val="tx1"/>
                </a:solidFill>
                <a:effectLst/>
                <a:latin typeface="Bahnschrift Condensed" panose="020B0502040204020203" pitchFamily="34" charset="0"/>
              </a:rPr>
              <a:t>radiación ionizante</a:t>
            </a:r>
            <a:r>
              <a:rPr kumimoji="0" lang="es-CO" altLang="es-CO" sz="2000" b="0" i="0" u="none" strike="noStrike" cap="none" normalizeH="0" baseline="0" dirty="0">
                <a:ln>
                  <a:noFill/>
                </a:ln>
                <a:solidFill>
                  <a:schemeClr val="tx1"/>
                </a:solidFill>
                <a:effectLst/>
                <a:latin typeface="Bahnschrift Condensed" panose="020B0502040204020203" pitchFamily="34" charset="0"/>
              </a:rPr>
              <a:t> en los servicios de salud, asegurando la protección tanto de los pacientes como del personal médico.</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1" i="0" u="none" strike="noStrike" cap="none" normalizeH="0" baseline="0" dirty="0">
                <a:ln>
                  <a:noFill/>
                </a:ln>
                <a:solidFill>
                  <a:schemeClr val="tx1"/>
                </a:solidFill>
                <a:effectLst/>
                <a:latin typeface="Bahnschrift Condensed" panose="020B0502040204020203" pitchFamily="34" charset="0"/>
              </a:rPr>
              <a:t>Contenido clave:</a:t>
            </a:r>
            <a:endParaRPr kumimoji="0" lang="es-CO" altLang="es-CO" sz="2000" b="0" i="0" u="none" strike="noStrike" cap="none" normalizeH="0" baseline="0" dirty="0">
              <a:ln>
                <a:noFill/>
              </a:ln>
              <a:solidFill>
                <a:schemeClr val="tx1"/>
              </a:solidFill>
              <a:effectLst/>
              <a:latin typeface="Bahnschrift Condensed"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Define los requisitos de seguridad para la utilización de equipos de radiología, tomografía y otros equipos que emiten radiación.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Establece normas para la calibración, mantenimiento y control de los equipos radiológicos.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Regula la capacitación del personal para el uso seguro de estos equipos y la protección radiológica.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O" altLang="es-CO" sz="2000" b="0" i="0" u="none" strike="noStrike" cap="none" normalizeH="0" baseline="0" dirty="0">
              <a:ln>
                <a:noFill/>
              </a:ln>
              <a:solidFill>
                <a:schemeClr val="tx1"/>
              </a:solidFill>
              <a:effectLst/>
              <a:latin typeface="Bahnschrift Condensed" panose="020B0502040204020203" pitchFamily="34" charset="0"/>
            </a:endParaRPr>
          </a:p>
        </p:txBody>
      </p:sp>
      <p:sp>
        <p:nvSpPr>
          <p:cNvPr id="7" name="Rectangle 2">
            <a:extLst>
              <a:ext uri="{FF2B5EF4-FFF2-40B4-BE49-F238E27FC236}">
                <a16:creationId xmlns:a16="http://schemas.microsoft.com/office/drawing/2014/main" id="{8B107417-5D2D-59E9-AF1C-18C4046BF70D}"/>
              </a:ext>
            </a:extLst>
          </p:cNvPr>
          <p:cNvSpPr>
            <a:spLocks noGrp="1" noChangeArrowheads="1"/>
          </p:cNvSpPr>
          <p:nvPr>
            <p:ph sz="quarter" idx="4"/>
          </p:nvPr>
        </p:nvSpPr>
        <p:spPr bwMode="auto">
          <a:xfrm>
            <a:off x="5087938" y="1598186"/>
            <a:ext cx="4212179"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Este decreto compila las normas que regulan el </a:t>
            </a:r>
            <a:r>
              <a:rPr kumimoji="0" lang="es-CO" altLang="es-CO" sz="2000" b="1" i="0" u="none" strike="noStrike" cap="none" normalizeH="0" baseline="0" dirty="0">
                <a:ln>
                  <a:noFill/>
                </a:ln>
                <a:solidFill>
                  <a:schemeClr val="tx1"/>
                </a:solidFill>
                <a:effectLst/>
                <a:latin typeface="Bahnschrift Condensed" panose="020B0502040204020203" pitchFamily="34" charset="0"/>
              </a:rPr>
              <a:t>sector salud</a:t>
            </a:r>
            <a:r>
              <a:rPr kumimoji="0" lang="es-CO" altLang="es-CO" sz="2000" b="0" i="0" u="none" strike="noStrike" cap="none" normalizeH="0" baseline="0" dirty="0">
                <a:ln>
                  <a:noFill/>
                </a:ln>
                <a:solidFill>
                  <a:schemeClr val="tx1"/>
                </a:solidFill>
                <a:effectLst/>
                <a:latin typeface="Bahnschrift Condensed" panose="020B0502040204020203" pitchFamily="34" charset="0"/>
              </a:rPr>
              <a:t> en Colombia, con el fin de facilitar su consulta y comprensión.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1" i="0" u="none" strike="noStrike" cap="none" normalizeH="0" baseline="0" dirty="0">
                <a:ln>
                  <a:noFill/>
                </a:ln>
                <a:solidFill>
                  <a:schemeClr val="tx1"/>
                </a:solidFill>
                <a:effectLst/>
                <a:latin typeface="Bahnschrift Condensed" panose="020B0502040204020203" pitchFamily="34" charset="0"/>
              </a:rPr>
              <a:t>Contenido clave:</a:t>
            </a:r>
            <a:endParaRPr kumimoji="0" lang="es-CO" altLang="es-CO" sz="2000" b="0" i="0" u="none" strike="noStrike" cap="none" normalizeH="0" baseline="0" dirty="0">
              <a:ln>
                <a:noFill/>
              </a:ln>
              <a:solidFill>
                <a:schemeClr val="tx1"/>
              </a:solidFill>
              <a:effectLst/>
              <a:latin typeface="Bahnschrift Condensed"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Consolidación de las leyes, decretos, resoluciones y otros actos administrativos en el ámbito de la salud.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Regula aspectos relacionados con el acceso a los servicios de salud, la calidad de los mismos, y las obligaciones de las EPS (Entidades Promotoras de Salud) y las IPS (Instituciones Prestadoras de Salud).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O" altLang="es-CO" sz="2000" b="0" i="0" u="none" strike="noStrike" cap="none" normalizeH="0" baseline="0" dirty="0">
              <a:ln>
                <a:noFill/>
              </a:ln>
              <a:solidFill>
                <a:schemeClr val="tx1"/>
              </a:solidFill>
              <a:effectLst/>
              <a:latin typeface="Bahnschrift Condensed" panose="020B0502040204020203" pitchFamily="34" charset="0"/>
            </a:endParaRPr>
          </a:p>
        </p:txBody>
      </p:sp>
    </p:spTree>
    <p:extLst>
      <p:ext uri="{BB962C8B-B14F-4D97-AF65-F5344CB8AC3E}">
        <p14:creationId xmlns:p14="http://schemas.microsoft.com/office/powerpoint/2010/main" val="4267305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FCBF625C-C077-A527-42F5-4A5B30121662}"/>
              </a:ext>
            </a:extLst>
          </p:cNvPr>
          <p:cNvSpPr>
            <a:spLocks noGrp="1"/>
          </p:cNvSpPr>
          <p:nvPr>
            <p:ph type="body" idx="1"/>
          </p:nvPr>
        </p:nvSpPr>
        <p:spPr>
          <a:xfrm>
            <a:off x="675744" y="528507"/>
            <a:ext cx="4185623" cy="576262"/>
          </a:xfrm>
        </p:spPr>
        <p:txBody>
          <a:bodyPr/>
          <a:lstStyle/>
          <a:p>
            <a:r>
              <a:rPr lang="es-ES" sz="2000" dirty="0">
                <a:solidFill>
                  <a:schemeClr val="accent1">
                    <a:lumMod val="60000"/>
                    <a:lumOff val="40000"/>
                  </a:schemeClr>
                </a:solidFill>
                <a:latin typeface="Algerian" panose="04020705040A02060702" pitchFamily="82" charset="0"/>
              </a:rPr>
              <a:t>Ley 1122 de 2007 (Reforma al Sistema de Salud)</a:t>
            </a:r>
            <a:endParaRPr lang="es-CO" sz="2000" dirty="0">
              <a:solidFill>
                <a:schemeClr val="accent1">
                  <a:lumMod val="60000"/>
                  <a:lumOff val="40000"/>
                </a:schemeClr>
              </a:solidFill>
              <a:latin typeface="Algerian" panose="04020705040A02060702" pitchFamily="82" charset="0"/>
            </a:endParaRPr>
          </a:p>
        </p:txBody>
      </p:sp>
      <p:sp>
        <p:nvSpPr>
          <p:cNvPr id="5" name="Marcador de texto 4">
            <a:extLst>
              <a:ext uri="{FF2B5EF4-FFF2-40B4-BE49-F238E27FC236}">
                <a16:creationId xmlns:a16="http://schemas.microsoft.com/office/drawing/2014/main" id="{6CE8C7D1-1B8D-DAA0-89FA-F19D9D2478E9}"/>
              </a:ext>
            </a:extLst>
          </p:cNvPr>
          <p:cNvSpPr>
            <a:spLocks noGrp="1"/>
          </p:cNvSpPr>
          <p:nvPr>
            <p:ph type="body" sz="quarter" idx="3"/>
          </p:nvPr>
        </p:nvSpPr>
        <p:spPr>
          <a:xfrm>
            <a:off x="5087938" y="802612"/>
            <a:ext cx="4185618" cy="576262"/>
          </a:xfrm>
        </p:spPr>
        <p:txBody>
          <a:bodyPr/>
          <a:lstStyle/>
          <a:p>
            <a:r>
              <a:rPr lang="es-ES" sz="2000" dirty="0">
                <a:solidFill>
                  <a:schemeClr val="accent1">
                    <a:lumMod val="60000"/>
                    <a:lumOff val="40000"/>
                  </a:schemeClr>
                </a:solidFill>
                <a:latin typeface="Algerian" panose="04020705040A02060702" pitchFamily="82" charset="0"/>
              </a:rPr>
              <a:t>Normas de Protección al Paciente y Consentimiento Informado</a:t>
            </a:r>
            <a:endParaRPr lang="es-CO" sz="2000" dirty="0">
              <a:solidFill>
                <a:schemeClr val="accent1">
                  <a:lumMod val="60000"/>
                  <a:lumOff val="40000"/>
                </a:schemeClr>
              </a:solidFill>
              <a:latin typeface="Algerian" panose="04020705040A02060702" pitchFamily="82" charset="0"/>
            </a:endParaRPr>
          </a:p>
        </p:txBody>
      </p:sp>
      <p:sp>
        <p:nvSpPr>
          <p:cNvPr id="2" name="Rectangle 1">
            <a:extLst>
              <a:ext uri="{FF2B5EF4-FFF2-40B4-BE49-F238E27FC236}">
                <a16:creationId xmlns:a16="http://schemas.microsoft.com/office/drawing/2014/main" id="{AE1DCD78-90A0-A696-C0DB-351FB3C05635}"/>
              </a:ext>
            </a:extLst>
          </p:cNvPr>
          <p:cNvSpPr>
            <a:spLocks noGrp="1" noChangeArrowheads="1"/>
          </p:cNvSpPr>
          <p:nvPr>
            <p:ph sz="half" idx="2"/>
          </p:nvPr>
        </p:nvSpPr>
        <p:spPr bwMode="auto">
          <a:xfrm>
            <a:off x="676275" y="1752073"/>
            <a:ext cx="4196808"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Esta ley introdujo reformas al sistema de salud en Colombia, con el fin de mejorar la eficiencia, calidad y cobertura del sistema.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1" i="0" u="none" strike="noStrike" cap="none" normalizeH="0" baseline="0" dirty="0">
                <a:ln>
                  <a:noFill/>
                </a:ln>
                <a:solidFill>
                  <a:schemeClr val="tx1"/>
                </a:solidFill>
                <a:effectLst/>
                <a:latin typeface="Bahnschrift Condensed" panose="020B0502040204020203" pitchFamily="34" charset="0"/>
              </a:rPr>
              <a:t>Contenido clave:</a:t>
            </a:r>
            <a:endParaRPr kumimoji="0" lang="es-CO" altLang="es-CO" sz="2000" b="0" i="0" u="none" strike="noStrike" cap="none" normalizeH="0" baseline="0" dirty="0">
              <a:ln>
                <a:noFill/>
              </a:ln>
              <a:solidFill>
                <a:schemeClr val="tx1"/>
              </a:solidFill>
              <a:effectLst/>
              <a:latin typeface="Bahnschrift Condensed"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Regula la </a:t>
            </a:r>
            <a:r>
              <a:rPr kumimoji="0" lang="es-CO" altLang="es-CO" sz="2000" b="1" i="0" u="none" strike="noStrike" cap="none" normalizeH="0" baseline="0" dirty="0">
                <a:ln>
                  <a:noFill/>
                </a:ln>
                <a:solidFill>
                  <a:schemeClr val="tx1"/>
                </a:solidFill>
                <a:effectLst/>
                <a:latin typeface="Bahnschrift Condensed" panose="020B0502040204020203" pitchFamily="34" charset="0"/>
              </a:rPr>
              <a:t>organización y funcionamiento de las EPS</a:t>
            </a:r>
            <a:r>
              <a:rPr kumimoji="0" lang="es-CO" altLang="es-CO" sz="2000" b="0" i="0" u="none" strike="noStrike" cap="none" normalizeH="0" baseline="0" dirty="0">
                <a:ln>
                  <a:noFill/>
                </a:ln>
                <a:solidFill>
                  <a:schemeClr val="tx1"/>
                </a:solidFill>
                <a:effectLst/>
                <a:latin typeface="Bahnschrift Condensed" panose="020B0502040204020203" pitchFamily="34" charset="0"/>
              </a:rPr>
              <a:t>, mejorando su capacidad de gestión y control.</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Introduce el concepto de </a:t>
            </a:r>
            <a:r>
              <a:rPr kumimoji="0" lang="es-CO" altLang="es-CO" sz="2000" b="1" i="0" u="none" strike="noStrike" cap="none" normalizeH="0" baseline="0" dirty="0">
                <a:ln>
                  <a:noFill/>
                </a:ln>
                <a:solidFill>
                  <a:schemeClr val="tx1"/>
                </a:solidFill>
                <a:effectLst/>
                <a:latin typeface="Bahnschrift Condensed" panose="020B0502040204020203" pitchFamily="34" charset="0"/>
              </a:rPr>
              <a:t>planificación en salud</a:t>
            </a:r>
            <a:r>
              <a:rPr kumimoji="0" lang="es-CO" altLang="es-CO" sz="2000" b="0" i="0" u="none" strike="noStrike" cap="none" normalizeH="0" baseline="0" dirty="0">
                <a:ln>
                  <a:noFill/>
                </a:ln>
                <a:solidFill>
                  <a:schemeClr val="tx1"/>
                </a:solidFill>
                <a:effectLst/>
                <a:latin typeface="Bahnschrift Condensed" panose="020B0502040204020203" pitchFamily="34" charset="0"/>
              </a:rPr>
              <a:t> y propone mecanismos para mejorar la </a:t>
            </a:r>
            <a:r>
              <a:rPr kumimoji="0" lang="es-CO" altLang="es-CO" sz="2000" b="1" i="0" u="none" strike="noStrike" cap="none" normalizeH="0" baseline="0" dirty="0">
                <a:ln>
                  <a:noFill/>
                </a:ln>
                <a:solidFill>
                  <a:schemeClr val="tx1"/>
                </a:solidFill>
                <a:effectLst/>
                <a:latin typeface="Bahnschrift Condensed" panose="020B0502040204020203" pitchFamily="34" charset="0"/>
              </a:rPr>
              <a:t>gestión administrativa y financiera</a:t>
            </a:r>
            <a:r>
              <a:rPr kumimoji="0" lang="es-CO" altLang="es-CO" sz="2000" b="0" i="0" u="none" strike="noStrike" cap="none" normalizeH="0" baseline="0" dirty="0">
                <a:ln>
                  <a:noFill/>
                </a:ln>
                <a:solidFill>
                  <a:schemeClr val="tx1"/>
                </a:solidFill>
                <a:effectLst/>
                <a:latin typeface="Bahnschrift Condensed" panose="020B0502040204020203" pitchFamily="34" charset="0"/>
              </a:rPr>
              <a:t> en el sistema de salud.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O" altLang="es-CO" sz="2000" b="0" i="0" u="none" strike="noStrike" cap="none" normalizeH="0" baseline="0" dirty="0">
              <a:ln>
                <a:noFill/>
              </a:ln>
              <a:solidFill>
                <a:schemeClr val="tx1"/>
              </a:solidFill>
              <a:effectLst/>
              <a:latin typeface="Bahnschrift Condensed" panose="020B0502040204020203" pitchFamily="34" charset="0"/>
            </a:endParaRPr>
          </a:p>
        </p:txBody>
      </p:sp>
      <p:sp>
        <p:nvSpPr>
          <p:cNvPr id="7" name="Rectangle 2">
            <a:extLst>
              <a:ext uri="{FF2B5EF4-FFF2-40B4-BE49-F238E27FC236}">
                <a16:creationId xmlns:a16="http://schemas.microsoft.com/office/drawing/2014/main" id="{606163EE-1688-C55C-F411-8F0CA2C32F12}"/>
              </a:ext>
            </a:extLst>
          </p:cNvPr>
          <p:cNvSpPr>
            <a:spLocks noGrp="1" noChangeArrowheads="1"/>
          </p:cNvSpPr>
          <p:nvPr>
            <p:ph sz="quarter" idx="4"/>
          </p:nvPr>
        </p:nvSpPr>
        <p:spPr bwMode="auto">
          <a:xfrm>
            <a:off x="5087938" y="2213739"/>
            <a:ext cx="4212179"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En Colombia, las </a:t>
            </a:r>
            <a:r>
              <a:rPr kumimoji="0" lang="es-CO" altLang="es-CO" sz="2000" b="1" i="0" u="none" strike="noStrike" cap="none" normalizeH="0" baseline="0" dirty="0">
                <a:ln>
                  <a:noFill/>
                </a:ln>
                <a:solidFill>
                  <a:schemeClr val="tx1"/>
                </a:solidFill>
                <a:effectLst/>
                <a:latin typeface="Bahnschrift Condensed" panose="020B0502040204020203" pitchFamily="34" charset="0"/>
              </a:rPr>
              <a:t>normas éticas y legales sobre consentimiento informado</a:t>
            </a:r>
            <a:r>
              <a:rPr kumimoji="0" lang="es-CO" altLang="es-CO" sz="2000" b="0" i="0" u="none" strike="noStrike" cap="none" normalizeH="0" baseline="0" dirty="0">
                <a:ln>
                  <a:noFill/>
                </a:ln>
                <a:solidFill>
                  <a:schemeClr val="tx1"/>
                </a:solidFill>
                <a:effectLst/>
                <a:latin typeface="Bahnschrift Condensed" panose="020B0502040204020203" pitchFamily="34" charset="0"/>
              </a:rPr>
              <a:t> son fundamentales para garantizar los derechos del paciente.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1" i="0" u="none" strike="noStrike" cap="none" normalizeH="0" baseline="0" dirty="0">
                <a:ln>
                  <a:noFill/>
                </a:ln>
                <a:solidFill>
                  <a:schemeClr val="tx1"/>
                </a:solidFill>
                <a:effectLst/>
                <a:latin typeface="Bahnschrift Condensed" panose="020B0502040204020203" pitchFamily="34" charset="0"/>
              </a:rPr>
              <a:t>Ley 23 de 1981</a:t>
            </a:r>
            <a:r>
              <a:rPr kumimoji="0" lang="es-CO" altLang="es-CO" sz="2000" b="0" i="0" u="none" strike="noStrike" cap="none" normalizeH="0" baseline="0" dirty="0">
                <a:ln>
                  <a:noFill/>
                </a:ln>
                <a:solidFill>
                  <a:schemeClr val="tx1"/>
                </a:solidFill>
                <a:effectLst/>
                <a:latin typeface="Bahnschrift Condensed" panose="020B0502040204020203" pitchFamily="34" charset="0"/>
              </a:rPr>
              <a:t> establece el derecho de los pacientes a recibir información suficiente para tomar decisiones sobre su atención.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Además, la </a:t>
            </a:r>
            <a:r>
              <a:rPr kumimoji="0" lang="es-CO" altLang="es-CO" sz="2000" b="1" i="0" u="none" strike="noStrike" cap="none" normalizeH="0" baseline="0" dirty="0">
                <a:ln>
                  <a:noFill/>
                </a:ln>
                <a:solidFill>
                  <a:schemeClr val="tx1"/>
                </a:solidFill>
                <a:effectLst/>
                <a:latin typeface="Bahnschrift Condensed" panose="020B0502040204020203" pitchFamily="34" charset="0"/>
              </a:rPr>
              <a:t>Resolución 1995 de 1999</a:t>
            </a:r>
            <a:r>
              <a:rPr kumimoji="0" lang="es-CO" altLang="es-CO" sz="2000" b="0" i="0" u="none" strike="noStrike" cap="none" normalizeH="0" baseline="0" dirty="0">
                <a:ln>
                  <a:noFill/>
                </a:ln>
                <a:solidFill>
                  <a:schemeClr val="tx1"/>
                </a:solidFill>
                <a:effectLst/>
                <a:latin typeface="Bahnschrift Condensed" panose="020B0502040204020203" pitchFamily="34" charset="0"/>
              </a:rPr>
              <a:t> regula el proceso de consentimiento informado en los procedimientos médicos y quirúrgicos.</a:t>
            </a:r>
          </a:p>
        </p:txBody>
      </p:sp>
    </p:spTree>
    <p:extLst>
      <p:ext uri="{BB962C8B-B14F-4D97-AF65-F5344CB8AC3E}">
        <p14:creationId xmlns:p14="http://schemas.microsoft.com/office/powerpoint/2010/main" val="2818045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FCBF625C-C077-A527-42F5-4A5B30121662}"/>
              </a:ext>
            </a:extLst>
          </p:cNvPr>
          <p:cNvSpPr>
            <a:spLocks noGrp="1"/>
          </p:cNvSpPr>
          <p:nvPr>
            <p:ph type="body" idx="1"/>
          </p:nvPr>
        </p:nvSpPr>
        <p:spPr>
          <a:xfrm>
            <a:off x="676275" y="659168"/>
            <a:ext cx="4185623" cy="576262"/>
          </a:xfrm>
        </p:spPr>
        <p:txBody>
          <a:bodyPr/>
          <a:lstStyle/>
          <a:p>
            <a:r>
              <a:rPr lang="es-ES" sz="1600" dirty="0">
                <a:solidFill>
                  <a:schemeClr val="accent1">
                    <a:lumMod val="60000"/>
                    <a:lumOff val="40000"/>
                  </a:schemeClr>
                </a:solidFill>
                <a:latin typeface="Algerian" panose="04020705040A02060702" pitchFamily="82" charset="0"/>
              </a:rPr>
              <a:t>Resolución 1122 de 2014 (Normas para la Acreditación de Instituciones de Salud)</a:t>
            </a:r>
            <a:endParaRPr lang="es-CO" sz="1600" dirty="0">
              <a:solidFill>
                <a:schemeClr val="accent1">
                  <a:lumMod val="60000"/>
                  <a:lumOff val="40000"/>
                </a:schemeClr>
              </a:solidFill>
              <a:latin typeface="Algerian" panose="04020705040A02060702" pitchFamily="82" charset="0"/>
            </a:endParaRPr>
          </a:p>
        </p:txBody>
      </p:sp>
      <p:sp>
        <p:nvSpPr>
          <p:cNvPr id="5" name="Marcador de texto 4">
            <a:extLst>
              <a:ext uri="{FF2B5EF4-FFF2-40B4-BE49-F238E27FC236}">
                <a16:creationId xmlns:a16="http://schemas.microsoft.com/office/drawing/2014/main" id="{6CE8C7D1-1B8D-DAA0-89FA-F19D9D2478E9}"/>
              </a:ext>
            </a:extLst>
          </p:cNvPr>
          <p:cNvSpPr>
            <a:spLocks noGrp="1"/>
          </p:cNvSpPr>
          <p:nvPr>
            <p:ph type="body" sz="quarter" idx="3"/>
          </p:nvPr>
        </p:nvSpPr>
        <p:spPr>
          <a:xfrm>
            <a:off x="5088557" y="651679"/>
            <a:ext cx="4185618" cy="576262"/>
          </a:xfrm>
        </p:spPr>
        <p:txBody>
          <a:bodyPr/>
          <a:lstStyle/>
          <a:p>
            <a:r>
              <a:rPr lang="es-ES" dirty="0">
                <a:solidFill>
                  <a:schemeClr val="accent1">
                    <a:lumMod val="60000"/>
                    <a:lumOff val="40000"/>
                  </a:schemeClr>
                </a:solidFill>
                <a:latin typeface="Algerian" panose="04020705040A02060702" pitchFamily="82" charset="0"/>
              </a:rPr>
              <a:t>Normas sobre Bioseguridad en Salud</a:t>
            </a:r>
            <a:endParaRPr lang="es-CO" dirty="0">
              <a:solidFill>
                <a:schemeClr val="accent1">
                  <a:lumMod val="60000"/>
                  <a:lumOff val="40000"/>
                </a:schemeClr>
              </a:solidFill>
              <a:latin typeface="Algerian" panose="04020705040A02060702" pitchFamily="82" charset="0"/>
            </a:endParaRPr>
          </a:p>
        </p:txBody>
      </p:sp>
      <p:sp>
        <p:nvSpPr>
          <p:cNvPr id="2" name="Rectangle 1">
            <a:extLst>
              <a:ext uri="{FF2B5EF4-FFF2-40B4-BE49-F238E27FC236}">
                <a16:creationId xmlns:a16="http://schemas.microsoft.com/office/drawing/2014/main" id="{4A4EE0F2-E57C-73AE-5F6D-BE35BE3FCC04}"/>
              </a:ext>
            </a:extLst>
          </p:cNvPr>
          <p:cNvSpPr>
            <a:spLocks noGrp="1" noChangeArrowheads="1"/>
          </p:cNvSpPr>
          <p:nvPr>
            <p:ph sz="half" idx="2"/>
          </p:nvPr>
        </p:nvSpPr>
        <p:spPr bwMode="auto">
          <a:xfrm>
            <a:off x="676275" y="1752074"/>
            <a:ext cx="418465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Regula el proceso de </a:t>
            </a:r>
            <a:r>
              <a:rPr kumimoji="0" lang="es-CO" altLang="es-CO" sz="2000" b="1" i="0" u="none" strike="noStrike" cap="none" normalizeH="0" baseline="0" dirty="0">
                <a:ln>
                  <a:noFill/>
                </a:ln>
                <a:solidFill>
                  <a:schemeClr val="tx1"/>
                </a:solidFill>
                <a:effectLst/>
                <a:latin typeface="Bahnschrift Condensed" panose="020B0502040204020203" pitchFamily="34" charset="0"/>
              </a:rPr>
              <a:t>acreditación</a:t>
            </a:r>
            <a:r>
              <a:rPr kumimoji="0" lang="es-CO" altLang="es-CO" sz="2000" b="0" i="0" u="none" strike="noStrike" cap="none" normalizeH="0" baseline="0" dirty="0">
                <a:ln>
                  <a:noFill/>
                </a:ln>
                <a:solidFill>
                  <a:schemeClr val="tx1"/>
                </a:solidFill>
                <a:effectLst/>
                <a:latin typeface="Bahnschrift Condensed" panose="020B0502040204020203" pitchFamily="34" charset="0"/>
              </a:rPr>
              <a:t> de las </a:t>
            </a:r>
            <a:r>
              <a:rPr kumimoji="0" lang="es-CO" altLang="es-CO" sz="2000" b="1" i="0" u="none" strike="noStrike" cap="none" normalizeH="0" baseline="0" dirty="0">
                <a:ln>
                  <a:noFill/>
                </a:ln>
                <a:solidFill>
                  <a:schemeClr val="tx1"/>
                </a:solidFill>
                <a:effectLst/>
                <a:latin typeface="Bahnschrift Condensed" panose="020B0502040204020203" pitchFamily="34" charset="0"/>
              </a:rPr>
              <a:t>instituciones prestadoras de servicios de salud</a:t>
            </a:r>
            <a:r>
              <a:rPr kumimoji="0" lang="es-CO" altLang="es-CO" sz="2000" b="0" i="0" u="none" strike="noStrike" cap="none" normalizeH="0" baseline="0" dirty="0">
                <a:ln>
                  <a:noFill/>
                </a:ln>
                <a:solidFill>
                  <a:schemeClr val="tx1"/>
                </a:solidFill>
                <a:effectLst/>
                <a:latin typeface="Bahnschrift Condensed" panose="020B0502040204020203" pitchFamily="34" charset="0"/>
              </a:rPr>
              <a:t> en Colombia, promoviendo la mejora continua de la calidad.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1" i="0" u="none" strike="noStrike" cap="none" normalizeH="0" baseline="0" dirty="0">
                <a:ln>
                  <a:noFill/>
                </a:ln>
                <a:solidFill>
                  <a:schemeClr val="tx1"/>
                </a:solidFill>
                <a:effectLst/>
                <a:latin typeface="Bahnschrift Condensed" panose="020B0502040204020203" pitchFamily="34" charset="0"/>
              </a:rPr>
              <a:t>Contenido clave:</a:t>
            </a:r>
            <a:endParaRPr kumimoji="0" lang="es-CO" altLang="es-CO" sz="2000" b="0" i="0" u="none" strike="noStrike" cap="none" normalizeH="0" baseline="0" dirty="0">
              <a:ln>
                <a:noFill/>
              </a:ln>
              <a:solidFill>
                <a:schemeClr val="tx1"/>
              </a:solidFill>
              <a:effectLst/>
              <a:latin typeface="Bahnschrift Condensed"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Establece los requisitos para que las instituciones de salud logren la acreditación en calidad.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Incluye lineamientos sobre el sistema de gestión, la calidad en la atención al paciente, y la seguridad en el entorno hospitalario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O" altLang="es-CO" sz="2000" b="0" i="0" u="none" strike="noStrike" cap="none" normalizeH="0" baseline="0" dirty="0">
              <a:ln>
                <a:noFill/>
              </a:ln>
              <a:solidFill>
                <a:schemeClr val="tx1"/>
              </a:solidFill>
              <a:effectLst/>
              <a:latin typeface="Bahnschrift Condensed" panose="020B0502040204020203" pitchFamily="34" charset="0"/>
            </a:endParaRPr>
          </a:p>
        </p:txBody>
      </p:sp>
      <p:sp>
        <p:nvSpPr>
          <p:cNvPr id="7" name="Rectangle 2">
            <a:extLst>
              <a:ext uri="{FF2B5EF4-FFF2-40B4-BE49-F238E27FC236}">
                <a16:creationId xmlns:a16="http://schemas.microsoft.com/office/drawing/2014/main" id="{C4433AE3-5669-44E7-C62B-FD322B463FC9}"/>
              </a:ext>
            </a:extLst>
          </p:cNvPr>
          <p:cNvSpPr>
            <a:spLocks noGrp="1" noChangeArrowheads="1"/>
          </p:cNvSpPr>
          <p:nvPr>
            <p:ph sz="quarter" idx="4"/>
          </p:nvPr>
        </p:nvSpPr>
        <p:spPr bwMode="auto">
          <a:xfrm>
            <a:off x="5087938" y="1905963"/>
            <a:ext cx="4186237"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Existen diversas resoluciones que regulan las </a:t>
            </a:r>
            <a:r>
              <a:rPr kumimoji="0" lang="es-CO" altLang="es-CO" sz="2000" b="1" i="0" u="none" strike="noStrike" cap="none" normalizeH="0" baseline="0" dirty="0">
                <a:ln>
                  <a:noFill/>
                </a:ln>
                <a:solidFill>
                  <a:schemeClr val="tx1"/>
                </a:solidFill>
                <a:effectLst/>
                <a:latin typeface="Bahnschrift Condensed" panose="020B0502040204020203" pitchFamily="34" charset="0"/>
              </a:rPr>
              <a:t>condiciones de bioseguridad</a:t>
            </a:r>
            <a:r>
              <a:rPr kumimoji="0" lang="es-CO" altLang="es-CO" sz="2000" b="0" i="0" u="none" strike="noStrike" cap="none" normalizeH="0" baseline="0" dirty="0">
                <a:ln>
                  <a:noFill/>
                </a:ln>
                <a:solidFill>
                  <a:schemeClr val="tx1"/>
                </a:solidFill>
                <a:effectLst/>
                <a:latin typeface="Bahnschrift Condensed" panose="020B0502040204020203" pitchFamily="34" charset="0"/>
              </a:rPr>
              <a:t> en las instituciones de salud, tales como la </a:t>
            </a:r>
            <a:r>
              <a:rPr kumimoji="0" lang="es-CO" altLang="es-CO" sz="2000" b="1" i="0" u="none" strike="noStrike" cap="none" normalizeH="0" baseline="0" dirty="0">
                <a:ln>
                  <a:noFill/>
                </a:ln>
                <a:solidFill>
                  <a:schemeClr val="tx1"/>
                </a:solidFill>
                <a:effectLst/>
                <a:latin typeface="Bahnschrift Condensed" panose="020B0502040204020203" pitchFamily="34" charset="0"/>
              </a:rPr>
              <a:t>Resolución 4442 de 2006</a:t>
            </a:r>
            <a:r>
              <a:rPr kumimoji="0" lang="es-CO" altLang="es-CO" sz="2000" b="0" i="0" u="none" strike="noStrike" cap="none" normalizeH="0" baseline="0" dirty="0">
                <a:ln>
                  <a:noFill/>
                </a:ln>
                <a:solidFill>
                  <a:schemeClr val="tx1"/>
                </a:solidFill>
                <a:effectLst/>
                <a:latin typeface="Bahnschrift Condensed" panose="020B0502040204020203" pitchFamily="34" charset="0"/>
              </a:rPr>
              <a:t> y otras relacionadas con el manejo de residuos, el control de infecciones nosocomiales y la protección del personal de salud frente a agentes patógenos.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O" altLang="es-CO" sz="2000" b="0" i="0" u="none" strike="noStrike" cap="none" normalizeH="0" baseline="0" dirty="0">
                <a:ln>
                  <a:noFill/>
                </a:ln>
                <a:solidFill>
                  <a:schemeClr val="tx1"/>
                </a:solidFill>
                <a:effectLst/>
                <a:latin typeface="Bahnschrift Condensed" panose="020B0502040204020203" pitchFamily="34" charset="0"/>
              </a:rPr>
              <a:t>Estas normas son cruciales para evitar la propagación de enfermedades dentro de los hospitales y clínicas, protegiendo tanto a los pacientes como al personal de salud</a:t>
            </a:r>
          </a:p>
        </p:txBody>
      </p:sp>
    </p:spTree>
    <p:extLst>
      <p:ext uri="{BB962C8B-B14F-4D97-AF65-F5344CB8AC3E}">
        <p14:creationId xmlns:p14="http://schemas.microsoft.com/office/powerpoint/2010/main" val="157414306"/>
      </p:ext>
    </p:extLst>
  </p:cSld>
  <p:clrMapOvr>
    <a:masterClrMapping/>
  </p:clrMapOvr>
</p:sld>
</file>

<file path=ppt/theme/theme1.xml><?xml version="1.0" encoding="utf-8"?>
<a:theme xmlns:a="http://schemas.openxmlformats.org/drawingml/2006/main" name="Faceta">
  <a:themeElements>
    <a:clrScheme name="Roj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194</TotalTime>
  <Words>1134</Words>
  <Application>Microsoft Office PowerPoint</Application>
  <PresentationFormat>Panorámica</PresentationFormat>
  <Paragraphs>56</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Algerian</vt:lpstr>
      <vt:lpstr>Arial</vt:lpstr>
      <vt:lpstr>Bahnschrift Condensed</vt:lpstr>
      <vt:lpstr>Trebuchet MS</vt:lpstr>
      <vt:lpstr>Wingdings 3</vt:lpstr>
      <vt:lpstr>Faceta</vt:lpstr>
      <vt:lpstr>NORMAS Y RESOLUCIONES VIGENTES</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RIESGOS PARA LA SALUD ENFOCADOS EN RADIACION</dc:title>
  <dc:creator>Usuario</dc:creator>
  <cp:lastModifiedBy>ADMISIONES II CEQ</cp:lastModifiedBy>
  <cp:revision>4</cp:revision>
  <dcterms:created xsi:type="dcterms:W3CDTF">2021-10-29T16:56:57Z</dcterms:created>
  <dcterms:modified xsi:type="dcterms:W3CDTF">2025-04-02T20:30:58Z</dcterms:modified>
</cp:coreProperties>
</file>