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636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916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0237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4894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5038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7608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5161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441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62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06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513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375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580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81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348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534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330CB-731E-46F4-BAD6-8CF2D7FD9F18}" type="datetimeFigureOut">
              <a:rPr lang="es-CO" smtClean="0"/>
              <a:t>2/04/2025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336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93D4D4-C4EE-467C-AD61-CFDB505970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>
                <a:latin typeface="Algerian" panose="04020705040A02060702" pitchFamily="82" charset="0"/>
              </a:rPr>
              <a:t>COMPLEMENTOS DE NORMATIVIDAD EN RADIOLOGIA </a:t>
            </a:r>
            <a:endParaRPr lang="es-CO" dirty="0">
              <a:latin typeface="Algerian" panose="04020705040A02060702" pitchFamily="82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F3054C-635D-46C5-8CB6-308BBAC2B5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876333"/>
            <a:ext cx="7766936" cy="1096899"/>
          </a:xfrm>
        </p:spPr>
        <p:txBody>
          <a:bodyPr/>
          <a:lstStyle/>
          <a:p>
            <a:r>
              <a:rPr lang="es-ES" dirty="0"/>
              <a:t>MILTON LISCANO</a:t>
            </a:r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4BEF2C6-658D-41B9-8F5B-C9BCD60CE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603" y="4559209"/>
            <a:ext cx="2457793" cy="129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003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7D3906-594E-8C75-1955-2D002B04C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57431"/>
            <a:ext cx="8596668" cy="5083931"/>
          </a:xfrm>
        </p:spPr>
        <p:txBody>
          <a:bodyPr>
            <a:normAutofit/>
          </a:bodyPr>
          <a:lstStyle/>
          <a:p>
            <a:r>
              <a:rPr lang="es-ES" sz="2400" dirty="0">
                <a:latin typeface="Bahnschrift Condensed" panose="020B0502040204020203" pitchFamily="34" charset="0"/>
              </a:rPr>
              <a:t>La </a:t>
            </a:r>
            <a:r>
              <a:rPr lang="es-ES" sz="2400" b="1" dirty="0">
                <a:latin typeface="Bahnschrift Condensed" panose="020B0502040204020203" pitchFamily="34" charset="0"/>
              </a:rPr>
              <a:t>normatividad en radiología</a:t>
            </a:r>
            <a:r>
              <a:rPr lang="es-ES" sz="2400" dirty="0">
                <a:latin typeface="Bahnschrift Condensed" panose="020B0502040204020203" pitchFamily="34" charset="0"/>
              </a:rPr>
              <a:t> en Colombia está orientada a regular el uso de </a:t>
            </a:r>
            <a:r>
              <a:rPr lang="es-ES" sz="2400" b="1" dirty="0">
                <a:latin typeface="Bahnschrift Condensed" panose="020B0502040204020203" pitchFamily="34" charset="0"/>
              </a:rPr>
              <a:t>radiación ionizante</a:t>
            </a:r>
            <a:r>
              <a:rPr lang="es-ES" sz="2400" dirty="0">
                <a:latin typeface="Bahnschrift Condensed" panose="020B0502040204020203" pitchFamily="34" charset="0"/>
              </a:rPr>
              <a:t> en la práctica médica para proteger tanto a los pacientes como a los profesionales de la salud. Esta normatividad abarca desde la seguridad en la utilización de equipos radiológicos hasta los estándares éticos y técnicos que deben seguir los profesionales de la radiología.</a:t>
            </a:r>
          </a:p>
          <a:p>
            <a:r>
              <a:rPr lang="es-ES" sz="2400" dirty="0">
                <a:latin typeface="Bahnschrift Condensed" panose="020B0502040204020203" pitchFamily="34" charset="0"/>
              </a:rPr>
              <a:t>La </a:t>
            </a:r>
            <a:r>
              <a:rPr lang="es-ES" sz="2400" b="1" dirty="0">
                <a:latin typeface="Bahnschrift Condensed" panose="020B0502040204020203" pitchFamily="34" charset="0"/>
              </a:rPr>
              <a:t>normatividad en radiología</a:t>
            </a:r>
            <a:r>
              <a:rPr lang="es-ES" sz="2400" dirty="0">
                <a:latin typeface="Bahnschrift Condensed" panose="020B0502040204020203" pitchFamily="34" charset="0"/>
              </a:rPr>
              <a:t> en Colombia está diseñada para garantizar que el uso de radiación ionizante sea realizado de manera segura, eficiente y ética. Desde la protección radiológica hasta la habilitación y acreditación de los establecimientos de salud, la normatividad colombiana establece estándares de seguridad y calidad en todos los aspectos del uso de la radiología médica. Estas regulaciones buscan proteger tanto a los pacientes como al personal de salud, y asegurar que la tecnología se utilice de manera adecuada y responsable.</a:t>
            </a:r>
            <a:endParaRPr lang="es-CO" sz="2400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320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58235B-B51A-5E00-D623-168A106A8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0772"/>
            <a:ext cx="4185623" cy="576262"/>
          </a:xfrm>
        </p:spPr>
        <p:txBody>
          <a:bodyPr/>
          <a:lstStyle/>
          <a:p>
            <a:r>
              <a:rPr lang="es-ES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Resolución 4445 de 2013 (Normas para la Protección Radiológica en Salud)</a:t>
            </a:r>
            <a:endParaRPr lang="es-CO" sz="1800" dirty="0">
              <a:solidFill>
                <a:schemeClr val="accent1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5180B9-CAD5-4C1A-CA18-95AAF29ED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282103"/>
            <a:ext cx="4185618" cy="576262"/>
          </a:xfrm>
        </p:spPr>
        <p:txBody>
          <a:bodyPr/>
          <a:lstStyle/>
          <a:p>
            <a:r>
              <a:rPr lang="es-ES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Decreto 780 de 2016 (Compilación de Normas del Sector Salud)</a:t>
            </a:r>
            <a:endParaRPr lang="es-CO" sz="1800" dirty="0">
              <a:solidFill>
                <a:schemeClr val="accent1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CE3CFF39-8B1F-ABA0-380E-F0B60545F2C4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676275" y="1158518"/>
            <a:ext cx="4219110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Esta resolución establece las normas de protección radiológica en Colombia para el uso de equipos que emiten radiación ionizante en los establecimientos de salud.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Contenido clave:</a:t>
            </a:r>
            <a:endParaRPr kumimoji="0" lang="es-CO" altLang="es-CO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ahnschrift Condensed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Regula el uso de </a:t>
            </a:r>
            <a:r>
              <a:rPr kumimoji="0" lang="es-CO" altLang="es-CO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radiografías, tomografías computarizadas, y otros procedimientos diagnósticos que involucren radiación ionizante</a:t>
            </a:r>
            <a:r>
              <a:rPr kumimoji="0" lang="es-CO" altLang="es-C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Establece las condiciones para la </a:t>
            </a:r>
            <a:r>
              <a:rPr kumimoji="0" lang="es-CO" altLang="es-CO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protección radiológica</a:t>
            </a:r>
            <a:r>
              <a:rPr kumimoji="0" lang="es-CO" altLang="es-C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del personal médico y de los pacientes, definiendo las medidas para minimizar la exposición a la radiación.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Establece los requisitos para la </a:t>
            </a:r>
            <a:r>
              <a:rPr kumimoji="0" lang="es-CO" altLang="es-CO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calibración y mantenimiento</a:t>
            </a:r>
            <a:r>
              <a:rPr kumimoji="0" lang="es-CO" altLang="es-C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de los equipos radiológicos.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Establece la capacitación obligatoria del personal que maneja equipos de radiología.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ahnschrift Condensed" panose="020B0502040204020203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708039F-46C1-3F19-F923-1D1BC091E79C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auto">
          <a:xfrm>
            <a:off x="5087938" y="1512461"/>
            <a:ext cx="4189877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Este decreto compila las normativas relacionadas con el sector salud en Colombia, incluyendo las que aplican al uso de equipos médicos y radiológicos.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Contenido clave:</a:t>
            </a:r>
            <a:endParaRPr kumimoji="0" lang="es-CO" altLang="es-C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ahnschrift Condensed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Establece los requisitos técnicos y administrativos para las instituciones de salud en relación con el manejo de equipos radiológicos.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Proporciona guías sobre la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habilitación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y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acreditación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de instituciones de salud que utilizan radiología diagnóstica y terapéutica.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605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58235B-B51A-5E00-D623-168A106A8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4" y="282103"/>
            <a:ext cx="4185623" cy="576262"/>
          </a:xfrm>
        </p:spPr>
        <p:txBody>
          <a:bodyPr/>
          <a:lstStyle/>
          <a:p>
            <a:r>
              <a:rPr lang="es-ES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Resolución 1995 de 1999 (Reglamento para el Uso de Radiación Ionizante)</a:t>
            </a:r>
            <a:endParaRPr lang="es-CO" sz="1600" dirty="0">
              <a:solidFill>
                <a:schemeClr val="accent1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5180B9-CAD5-4C1A-CA18-95AAF29ED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37826" y="389679"/>
            <a:ext cx="4185618" cy="576262"/>
          </a:xfrm>
        </p:spPr>
        <p:txBody>
          <a:bodyPr/>
          <a:lstStyle/>
          <a:p>
            <a:r>
              <a:rPr lang="es-CO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Ley 9 de 1979 (Código Sanitario Nacional)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AA7CC97-67F1-8491-9F2B-0B87B5D642A1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676275" y="1204685"/>
            <a:ext cx="4141052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Esta resolución regula el uso de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radiación ionizante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en los establecimientos de salud, enfocándose en la seguridad de los pacientes y la protección del personal.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Contenido clave:</a:t>
            </a:r>
            <a:endParaRPr kumimoji="0" lang="es-CO" altLang="es-C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ahnschrift Condensed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Define los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límites de dosis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de radiación que pueden ser administradas a los pacientes.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Establece medidas de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control de calidad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y procedimientos de monitoreo continuo para evitar exposiciones innecesarias a la radiación.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Define los requisitos para la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capacitación del personal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y la implementación de protocolos de seguridad radiológica.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ahnschrift Condensed" panose="020B0502040204020203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48C878FD-C885-5304-9051-ABBF4FD64221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auto">
          <a:xfrm>
            <a:off x="5087938" y="1358572"/>
            <a:ext cx="4178725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Esta ley establece el marco normativo general de la salud en Colombia, incluyendo aspectos sobre la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protección de la salud pública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y el control de sustancias peligrosas, como la radiación.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Contenido clave:</a:t>
            </a:r>
            <a:endParaRPr kumimoji="0" lang="es-CO" altLang="es-C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ahnschrift Condensed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Regula la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prevención de riesgos sanitarios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en los establecimientos de salud, incluidas las exposiciones a radiación ionizante.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Establece medidas para el control de la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contaminación ambiental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y los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riesgos laborales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asociados con el uso de radiación en los ambientes clínicos.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433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58235B-B51A-5E00-D623-168A106A8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4" y="282103"/>
            <a:ext cx="4185623" cy="576262"/>
          </a:xfrm>
        </p:spPr>
        <p:txBody>
          <a:bodyPr/>
          <a:lstStyle/>
          <a:p>
            <a:r>
              <a:rPr lang="es-ES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Resolución 3100 de 2019 (Normas de Habilitación de los Establecimientos de Salud)</a:t>
            </a:r>
            <a:endParaRPr lang="es-CO" sz="1400" dirty="0">
              <a:solidFill>
                <a:schemeClr val="accent1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5180B9-CAD5-4C1A-CA18-95AAF29ED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282103"/>
            <a:ext cx="4185618" cy="576262"/>
          </a:xfrm>
        </p:spPr>
        <p:txBody>
          <a:bodyPr/>
          <a:lstStyle/>
          <a:p>
            <a:r>
              <a:rPr lang="es-E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Resolución 1122 de 2014 (Acreditación en Salud)</a:t>
            </a:r>
            <a:endParaRPr lang="es-CO" sz="2000" dirty="0">
              <a:solidFill>
                <a:schemeClr val="accent1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BD726E0-CE80-36D2-616F-9EBEE80E1E4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676275" y="1204685"/>
            <a:ext cx="4174505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Esta resolución regula la habilitación de los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establecimientos de salud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en Colombia, incluidos los que usan tecnología radiológica.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Contenido clave:</a:t>
            </a:r>
            <a:endParaRPr kumimoji="0" lang="es-CO" altLang="es-C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ahnschrift Condensed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Establece los requisitos para que un establecimiento de salud sea habilitado para realizar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procedimientos radiológicos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(como rayos X, tomografía computarizada, mamografía, etc.).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Detalla los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requisitos de infraestructura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y equipos necesarios para realizar diagnósticos por radiología.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Define los criterios para la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capacitación y competencia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del personal en radiología.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ahnschrift Condensed" panose="020B0502040204020203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3DBC6AF-8FE3-17F8-60A6-1FC3F89BC88D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auto">
          <a:xfrm>
            <a:off x="5087939" y="1512461"/>
            <a:ext cx="4185618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Regula el proceso de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acreditación de las instituciones de salud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, que también aplica a los servicios radiológicos ofrecidos en hospitales y clínicas.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Contenido clave:</a:t>
            </a:r>
            <a:endParaRPr kumimoji="0" lang="es-CO" altLang="es-C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ahnschrift Condensed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Define los estándares de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calidad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y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seguridad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que las instituciones deben cumplir para ser acreditadas, incluyendo la gestión de servicios de radiología.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Exige la implementación de un sistema de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gestión de calidad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que garantice la seguridad y eficacia de los procedimientos radiológicos.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106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58235B-B51A-5E00-D623-168A106A8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4" y="282103"/>
            <a:ext cx="4185623" cy="576262"/>
          </a:xfrm>
        </p:spPr>
        <p:txBody>
          <a:bodyPr/>
          <a:lstStyle/>
          <a:p>
            <a:r>
              <a:rPr lang="es-ES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Normas de Calificación y Acreditación de Equipos Radiológicos</a:t>
            </a:r>
            <a:endParaRPr lang="es-CO" sz="1400" dirty="0">
              <a:solidFill>
                <a:schemeClr val="accent1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5180B9-CAD5-4C1A-CA18-95AAF29ED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170512"/>
            <a:ext cx="4185618" cy="576262"/>
          </a:xfrm>
        </p:spPr>
        <p:txBody>
          <a:bodyPr/>
          <a:lstStyle/>
          <a:p>
            <a:r>
              <a:rPr lang="es-ES" sz="1800" dirty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Código de Ética de la Radiología</a:t>
            </a:r>
            <a:endParaRPr lang="es-CO" sz="1800" dirty="0">
              <a:solidFill>
                <a:schemeClr val="accent1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3DBC6AF-8FE3-17F8-60A6-1FC3F89BC88D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auto">
          <a:xfrm>
            <a:off x="5088383" y="684311"/>
            <a:ext cx="4185618" cy="5986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ES" sz="2000" dirty="0">
                <a:latin typeface="Bahnschrift Condensed" panose="020B0502040204020203" pitchFamily="34" charset="0"/>
              </a:rPr>
              <a:t>Los radiólogos y profesionales en radiología deben seguir un </a:t>
            </a:r>
            <a:r>
              <a:rPr lang="es-ES" sz="2000" b="1" dirty="0">
                <a:latin typeface="Bahnschrift Condensed" panose="020B0502040204020203" pitchFamily="34" charset="0"/>
              </a:rPr>
              <a:t>código ético profesional</a:t>
            </a:r>
            <a:r>
              <a:rPr lang="es-ES" sz="2000" dirty="0">
                <a:latin typeface="Bahnschrift Condensed" panose="020B0502040204020203" pitchFamily="34" charset="0"/>
              </a:rPr>
              <a:t> que regula la práctica de la radiología en Colombia. Este código incluye: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000" dirty="0">
                <a:latin typeface="Bahnschrift Condensed" panose="020B0502040204020203" pitchFamily="34" charset="0"/>
              </a:rPr>
              <a:t>El principio de </a:t>
            </a:r>
            <a:r>
              <a:rPr lang="es-ES" sz="2000" b="1" dirty="0">
                <a:latin typeface="Bahnschrift Condensed" panose="020B0502040204020203" pitchFamily="34" charset="0"/>
              </a:rPr>
              <a:t>consentimiento informado</a:t>
            </a:r>
            <a:r>
              <a:rPr lang="es-ES" sz="2000" dirty="0">
                <a:latin typeface="Bahnschrift Condensed" panose="020B0502040204020203" pitchFamily="34" charset="0"/>
              </a:rPr>
              <a:t> para todos los procedimientos de radiología, garantizando que el paciente entienda los riesgos y beneficios del procedimiento.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000" b="1" dirty="0">
                <a:latin typeface="Bahnschrift Condensed" panose="020B0502040204020203" pitchFamily="34" charset="0"/>
              </a:rPr>
              <a:t>Responsabilidad profesional</a:t>
            </a:r>
            <a:r>
              <a:rPr lang="es-ES" sz="2000" dirty="0">
                <a:latin typeface="Bahnschrift Condensed" panose="020B0502040204020203" pitchFamily="34" charset="0"/>
              </a:rPr>
              <a:t> en la utilización de radiación, evitando exposiciones innecesarias y protegiendo la salud de los pacientes.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000" dirty="0">
                <a:latin typeface="Bahnschrift Condensed" panose="020B0502040204020203" pitchFamily="34" charset="0"/>
              </a:rPr>
              <a:t>La </a:t>
            </a:r>
            <a:r>
              <a:rPr lang="es-ES" sz="2000" b="1" dirty="0">
                <a:latin typeface="Bahnschrift Condensed" panose="020B0502040204020203" pitchFamily="34" charset="0"/>
              </a:rPr>
              <a:t>confidencialidad</a:t>
            </a:r>
            <a:r>
              <a:rPr lang="es-ES" sz="2000" dirty="0">
                <a:latin typeface="Bahnschrift Condensed" panose="020B0502040204020203" pitchFamily="34" charset="0"/>
              </a:rPr>
              <a:t> de los resultados de los estudios radiológicos y su manejo adecuado.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ahnschrift Condensed" panose="020B0502040204020203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A7960C4-440B-1870-B8E0-8FF80EBCFBA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675744" y="1069030"/>
            <a:ext cx="4207959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Existen normativas técnicas relacionadas con la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calificación y mantenimiento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de los equipos radiológicos en Colombia, reguladas por entidades como el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Instituto Nacional de Vigilancia de Medicamentos y Alimentos (INVIMA)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 y el </a:t>
            </a: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Ministerio de Salud y Protección Social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Contenido clave:</a:t>
            </a:r>
            <a:endParaRPr kumimoji="0" lang="es-CO" altLang="es-C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ahnschrift Condensed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Registro y vigilancia sanitaria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: Los equipos de radiología deben ser registrados y aprobados por el INVIMA, quien supervisa su funcionamiento y la seguridad de los mismos.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Mantenimiento y calibración</a:t>
            </a:r>
            <a:r>
              <a:rPr kumimoji="0" lang="es-CO" altLang="es-CO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hnschrift Condensed" panose="020B0502040204020203" pitchFamily="34" charset="0"/>
              </a:rPr>
              <a:t>: Los equipos deben ser mantenidos y calibrados periódicamente para asegurar que no generen dosis de radiación excesivas.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0234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Roj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889</Words>
  <Application>Microsoft Office PowerPoint</Application>
  <PresentationFormat>Panorámica</PresentationFormat>
  <Paragraphs>48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Algerian</vt:lpstr>
      <vt:lpstr>Arial</vt:lpstr>
      <vt:lpstr>Bahnschrift Condensed</vt:lpstr>
      <vt:lpstr>Trebuchet MS</vt:lpstr>
      <vt:lpstr>Wingdings 3</vt:lpstr>
      <vt:lpstr>Faceta</vt:lpstr>
      <vt:lpstr>COMPLEMENTOS DE NORMATIVIDAD EN RADIOLOGIA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RIESGOS PARA LA SALUD ENFOCADOS EN RADIACION</dc:title>
  <dc:creator>Usuario</dc:creator>
  <cp:lastModifiedBy>ADMISIONES II CEQ</cp:lastModifiedBy>
  <cp:revision>4</cp:revision>
  <dcterms:created xsi:type="dcterms:W3CDTF">2021-10-29T16:56:57Z</dcterms:created>
  <dcterms:modified xsi:type="dcterms:W3CDTF">2025-04-02T20:47:40Z</dcterms:modified>
</cp:coreProperties>
</file>